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notesMasterIdLst>
    <p:notesMasterId r:id="rId15"/>
  </p:notesMasterIdLst>
  <p:sldIdLst>
    <p:sldId id="256" r:id="rId2"/>
    <p:sldId id="304" r:id="rId3"/>
    <p:sldId id="268" r:id="rId4"/>
    <p:sldId id="311" r:id="rId5"/>
    <p:sldId id="323" r:id="rId6"/>
    <p:sldId id="260" r:id="rId7"/>
    <p:sldId id="316" r:id="rId8"/>
    <p:sldId id="317" r:id="rId9"/>
    <p:sldId id="319" r:id="rId10"/>
    <p:sldId id="298" r:id="rId11"/>
    <p:sldId id="292" r:id="rId12"/>
    <p:sldId id="266" r:id="rId13"/>
    <p:sldId id="287"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9452"/>
    <a:srgbClr val="E0DC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3605" autoAdjust="0"/>
  </p:normalViewPr>
  <p:slideViewPr>
    <p:cSldViewPr snapToGrid="0">
      <p:cViewPr varScale="1">
        <p:scale>
          <a:sx n="109" d="100"/>
          <a:sy n="109" d="100"/>
        </p:scale>
        <p:origin x="67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602"/>
    </p:cViewPr>
  </p:sorterViewPr>
  <p:notesViewPr>
    <p:cSldViewPr snapToGrid="0">
      <p:cViewPr varScale="1">
        <p:scale>
          <a:sx n="46" d="100"/>
          <a:sy n="46" d="100"/>
        </p:scale>
        <p:origin x="2808" y="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379721946803304"/>
          <c:y val="6.5223572202546834E-2"/>
          <c:w val="0.76353833260494874"/>
          <c:h val="0.82647992302797413"/>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2"/>
            <c:invertIfNegative val="0"/>
            <c:bubble3D val="0"/>
            <c:extLst xmlns:c16r2="http://schemas.microsoft.com/office/drawing/2015/06/chart">
              <c:ext xmlns:c16="http://schemas.microsoft.com/office/drawing/2014/chart" uri="{C3380CC4-5D6E-409C-BE32-E72D297353CC}">
                <c16:uniqueId val="{00000001-6432-435B-BE04-0548A4076542}"/>
              </c:ext>
            </c:extLst>
          </c:dPt>
          <c:dPt>
            <c:idx val="3"/>
            <c:invertIfNegative val="0"/>
            <c:bubble3D val="0"/>
            <c:extLst xmlns:c16r2="http://schemas.microsoft.com/office/drawing/2015/06/chart">
              <c:ext xmlns:c16="http://schemas.microsoft.com/office/drawing/2014/chart" uri="{C3380CC4-5D6E-409C-BE32-E72D297353CC}">
                <c16:uniqueId val="{00000003-6432-435B-BE04-0548A4076542}"/>
              </c:ext>
            </c:extLst>
          </c:dPt>
          <c:dPt>
            <c:idx val="7"/>
            <c:invertIfNegative val="0"/>
            <c:bubble3D val="0"/>
            <c:extLst xmlns:c16r2="http://schemas.microsoft.com/office/drawing/2015/06/chart">
              <c:ext xmlns:c16="http://schemas.microsoft.com/office/drawing/2014/chart" uri="{C3380CC4-5D6E-409C-BE32-E72D297353CC}">
                <c16:uniqueId val="{00000005-6432-435B-BE04-0548A4076542}"/>
              </c:ext>
            </c:extLst>
          </c:dPt>
          <c:dPt>
            <c:idx val="8"/>
            <c:invertIfNegative val="0"/>
            <c:bubble3D val="0"/>
            <c:extLst xmlns:c16r2="http://schemas.microsoft.com/office/drawing/2015/06/chart">
              <c:ext xmlns:c16="http://schemas.microsoft.com/office/drawing/2014/chart" uri="{C3380CC4-5D6E-409C-BE32-E72D297353CC}">
                <c16:uniqueId val="{00000007-6432-435B-BE04-0548A4076542}"/>
              </c:ext>
            </c:extLst>
          </c:dPt>
          <c:dPt>
            <c:idx val="9"/>
            <c:invertIfNegative val="0"/>
            <c:bubble3D val="0"/>
            <c:extLst xmlns:c16r2="http://schemas.microsoft.com/office/drawing/2015/06/chart">
              <c:ext xmlns:c16="http://schemas.microsoft.com/office/drawing/2014/chart" uri="{C3380CC4-5D6E-409C-BE32-E72D297353CC}">
                <c16:uniqueId val="{00000009-6432-435B-BE04-0548A4076542}"/>
              </c:ext>
            </c:extLst>
          </c:dPt>
          <c:dPt>
            <c:idx val="10"/>
            <c:invertIfNegative val="0"/>
            <c:bubble3D val="0"/>
            <c:extLst xmlns:c16r2="http://schemas.microsoft.com/office/drawing/2015/06/chart">
              <c:ext xmlns:c16="http://schemas.microsoft.com/office/drawing/2014/chart" uri="{C3380CC4-5D6E-409C-BE32-E72D297353CC}">
                <c16:uniqueId val="{0000000B-6432-435B-BE04-0548A4076542}"/>
              </c:ext>
            </c:extLst>
          </c:dPt>
          <c:dPt>
            <c:idx val="11"/>
            <c:invertIfNegative val="0"/>
            <c:bubble3D val="0"/>
            <c:extLst xmlns:c16r2="http://schemas.microsoft.com/office/drawing/2015/06/chart">
              <c:ext xmlns:c16="http://schemas.microsoft.com/office/drawing/2014/chart" uri="{C3380CC4-5D6E-409C-BE32-E72D297353CC}">
                <c16:uniqueId val="{0000000D-6432-435B-BE04-0548A4076542}"/>
              </c:ext>
            </c:extLst>
          </c:dPt>
          <c:cat>
            <c:strRef>
              <c:f>Sheet1!$A$2:$A$13</c:f>
              <c:strCache>
                <c:ptCount val="12"/>
                <c:pt idx="1">
                  <c:v>Market Leadership</c:v>
                </c:pt>
                <c:pt idx="2">
                  <c:v>People &amp; Culture Fit</c:v>
                </c:pt>
                <c:pt idx="3">
                  <c:v>Career Potential</c:v>
                </c:pt>
                <c:pt idx="4">
                  <c:v>Company Mission</c:v>
                </c:pt>
                <c:pt idx="5">
                  <c:v>Alumni and Friends</c:v>
                </c:pt>
                <c:pt idx="6">
                  <c:v>Target Audience</c:v>
                </c:pt>
                <c:pt idx="7">
                  <c:v>Work/Life Balance</c:v>
                </c:pt>
                <c:pt idx="8">
                  <c:v>Compensation</c:v>
                </c:pt>
                <c:pt idx="9">
                  <c:v>Challenging Environment</c:v>
                </c:pt>
                <c:pt idx="10">
                  <c:v>Innovation</c:v>
                </c:pt>
                <c:pt idx="11">
                  <c:v>Graduate Programme</c:v>
                </c:pt>
              </c:strCache>
            </c:strRef>
          </c:cat>
          <c:val>
            <c:numRef>
              <c:f>Sheet1!$B$2:$B$13</c:f>
              <c:numCache>
                <c:formatCode>0</c:formatCode>
                <c:ptCount val="12"/>
                <c:pt idx="1">
                  <c:v>12</c:v>
                </c:pt>
                <c:pt idx="2" formatCode="General">
                  <c:v>75</c:v>
                </c:pt>
                <c:pt idx="3" formatCode="General">
                  <c:v>70</c:v>
                </c:pt>
                <c:pt idx="4" formatCode="General">
                  <c:v>42</c:v>
                </c:pt>
                <c:pt idx="5" formatCode="General">
                  <c:v>9</c:v>
                </c:pt>
                <c:pt idx="6" formatCode="General">
                  <c:v>10</c:v>
                </c:pt>
                <c:pt idx="7" formatCode="General">
                  <c:v>68</c:v>
                </c:pt>
                <c:pt idx="8" formatCode="General">
                  <c:v>62</c:v>
                </c:pt>
                <c:pt idx="9" formatCode="General">
                  <c:v>48</c:v>
                </c:pt>
                <c:pt idx="10" formatCode="General">
                  <c:v>23</c:v>
                </c:pt>
                <c:pt idx="11" formatCode="General">
                  <c:v>21</c:v>
                </c:pt>
              </c:numCache>
            </c:numRef>
          </c:val>
          <c:extLst xmlns:c16r2="http://schemas.microsoft.com/office/drawing/2015/06/chart">
            <c:ext xmlns:c16="http://schemas.microsoft.com/office/drawing/2014/chart" uri="{C3380CC4-5D6E-409C-BE32-E72D297353CC}">
              <c16:uniqueId val="{0000000E-6432-435B-BE04-0548A4076542}"/>
            </c:ext>
          </c:extLst>
        </c:ser>
        <c:ser>
          <c:idx val="1"/>
          <c:order val="1"/>
          <c:tx>
            <c:strRef>
              <c:f>Sheet1!$C$1</c:f>
              <c:strCache>
                <c:ptCount val="1"/>
                <c:pt idx="0">
                  <c:v>Series 2</c:v>
                </c:pt>
              </c:strCache>
            </c:strRef>
          </c:tx>
          <c:spPr>
            <a:solidFill>
              <a:schemeClr val="accent2"/>
            </a:solidFill>
            <a:ln>
              <a:noFill/>
            </a:ln>
            <a:effectLst/>
          </c:spPr>
          <c:invertIfNegative val="0"/>
          <c:cat>
            <c:strRef>
              <c:f>Sheet1!$A$2:$A$13</c:f>
              <c:strCache>
                <c:ptCount val="12"/>
                <c:pt idx="1">
                  <c:v>Market Leadership</c:v>
                </c:pt>
                <c:pt idx="2">
                  <c:v>People &amp; Culture Fit</c:v>
                </c:pt>
                <c:pt idx="3">
                  <c:v>Career Potential</c:v>
                </c:pt>
                <c:pt idx="4">
                  <c:v>Company Mission</c:v>
                </c:pt>
                <c:pt idx="5">
                  <c:v>Alumni and Friends</c:v>
                </c:pt>
                <c:pt idx="6">
                  <c:v>Target Audience</c:v>
                </c:pt>
                <c:pt idx="7">
                  <c:v>Work/Life Balance</c:v>
                </c:pt>
                <c:pt idx="8">
                  <c:v>Compensation</c:v>
                </c:pt>
                <c:pt idx="9">
                  <c:v>Challenging Environment</c:v>
                </c:pt>
                <c:pt idx="10">
                  <c:v>Innovation</c:v>
                </c:pt>
                <c:pt idx="11">
                  <c:v>Graduate Programme</c:v>
                </c:pt>
              </c:strCache>
            </c:strRef>
          </c:cat>
          <c:val>
            <c:numRef>
              <c:f>Sheet1!$C$2:$C$13</c:f>
              <c:numCache>
                <c:formatCode>General</c:formatCode>
                <c:ptCount val="12"/>
              </c:numCache>
            </c:numRef>
          </c:val>
          <c:extLst xmlns:c16r2="http://schemas.microsoft.com/office/drawing/2015/06/chart">
            <c:ext xmlns:c16="http://schemas.microsoft.com/office/drawing/2014/chart" uri="{C3380CC4-5D6E-409C-BE32-E72D297353CC}">
              <c16:uniqueId val="{0000000F-6432-435B-BE04-0548A4076542}"/>
            </c:ext>
          </c:extLst>
        </c:ser>
        <c:ser>
          <c:idx val="2"/>
          <c:order val="2"/>
          <c:tx>
            <c:strRef>
              <c:f>Sheet1!$D$1</c:f>
              <c:strCache>
                <c:ptCount val="1"/>
                <c:pt idx="0">
                  <c:v>Series 3</c:v>
                </c:pt>
              </c:strCache>
            </c:strRef>
          </c:tx>
          <c:spPr>
            <a:solidFill>
              <a:schemeClr val="accent3"/>
            </a:solidFill>
            <a:ln>
              <a:noFill/>
            </a:ln>
            <a:effectLst/>
          </c:spPr>
          <c:invertIfNegative val="0"/>
          <c:cat>
            <c:strRef>
              <c:f>Sheet1!$A$2:$A$13</c:f>
              <c:strCache>
                <c:ptCount val="12"/>
                <c:pt idx="1">
                  <c:v>Market Leadership</c:v>
                </c:pt>
                <c:pt idx="2">
                  <c:v>People &amp; Culture Fit</c:v>
                </c:pt>
                <c:pt idx="3">
                  <c:v>Career Potential</c:v>
                </c:pt>
                <c:pt idx="4">
                  <c:v>Company Mission</c:v>
                </c:pt>
                <c:pt idx="5">
                  <c:v>Alumni and Friends</c:v>
                </c:pt>
                <c:pt idx="6">
                  <c:v>Target Audience</c:v>
                </c:pt>
                <c:pt idx="7">
                  <c:v>Work/Life Balance</c:v>
                </c:pt>
                <c:pt idx="8">
                  <c:v>Compensation</c:v>
                </c:pt>
                <c:pt idx="9">
                  <c:v>Challenging Environment</c:v>
                </c:pt>
                <c:pt idx="10">
                  <c:v>Innovation</c:v>
                </c:pt>
                <c:pt idx="11">
                  <c:v>Graduate Programme</c:v>
                </c:pt>
              </c:strCache>
            </c:strRef>
          </c:cat>
          <c:val>
            <c:numRef>
              <c:f>Sheet1!$D$2:$D$13</c:f>
              <c:numCache>
                <c:formatCode>General</c:formatCode>
                <c:ptCount val="12"/>
              </c:numCache>
            </c:numRef>
          </c:val>
          <c:extLst xmlns:c16r2="http://schemas.microsoft.com/office/drawing/2015/06/chart">
            <c:ext xmlns:c16="http://schemas.microsoft.com/office/drawing/2014/chart" uri="{C3380CC4-5D6E-409C-BE32-E72D297353CC}">
              <c16:uniqueId val="{00000010-6432-435B-BE04-0548A4076542}"/>
            </c:ext>
          </c:extLst>
        </c:ser>
        <c:dLbls>
          <c:showLegendKey val="0"/>
          <c:showVal val="0"/>
          <c:showCatName val="0"/>
          <c:showSerName val="0"/>
          <c:showPercent val="0"/>
          <c:showBubbleSize val="0"/>
        </c:dLbls>
        <c:gapWidth val="182"/>
        <c:axId val="300042760"/>
        <c:axId val="300045112"/>
      </c:barChart>
      <c:valAx>
        <c:axId val="300045112"/>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00042760"/>
        <c:crosses val="autoZero"/>
        <c:crossBetween val="between"/>
      </c:valAx>
      <c:catAx>
        <c:axId val="300042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00045112"/>
        <c:crosses val="autoZero"/>
        <c:auto val="1"/>
        <c:lblAlgn val="ctr"/>
        <c:lblOffset val="100"/>
        <c:noMultiLvlLbl val="0"/>
      </c:catAx>
      <c:spPr>
        <a:noFill/>
        <a:ln>
          <a:solidFill>
            <a:schemeClr val="accent1">
              <a:shade val="50000"/>
              <a:alpha val="34000"/>
            </a:schemeClr>
          </a:solid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695560942425427"/>
          <c:y val="5.6191566247748388E-3"/>
          <c:w val="0.72152762573188134"/>
          <c:h val="0.88482710453482594"/>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7030A0"/>
              </a:solidFill>
              <a:ln>
                <a:noFill/>
              </a:ln>
              <a:effectLst/>
            </c:spPr>
          </c:dPt>
          <c:dPt>
            <c:idx val="1"/>
            <c:invertIfNegative val="0"/>
            <c:bubble3D val="0"/>
            <c:spPr>
              <a:solidFill>
                <a:srgbClr val="FFC000"/>
              </a:solidFill>
              <a:ln>
                <a:noFill/>
              </a:ln>
              <a:effectLst/>
            </c:spPr>
          </c:dPt>
          <c:dPt>
            <c:idx val="2"/>
            <c:invertIfNegative val="0"/>
            <c:bubble3D val="0"/>
            <c:spPr>
              <a:solidFill>
                <a:srgbClr val="00B050"/>
              </a:solidFill>
              <a:ln>
                <a:noFill/>
              </a:ln>
              <a:effectLst/>
            </c:spPr>
          </c:dPt>
          <c:dPt>
            <c:idx val="4"/>
            <c:invertIfNegative val="0"/>
            <c:bubble3D val="0"/>
            <c:spPr>
              <a:solidFill>
                <a:srgbClr val="C00000"/>
              </a:solidFill>
              <a:ln>
                <a:noFill/>
              </a:ln>
              <a:effectLst/>
            </c:spPr>
          </c:dPt>
          <c:cat>
            <c:strRef>
              <c:f>Sheet1!$A$2:$A$6</c:f>
              <c:strCache>
                <c:ptCount val="5"/>
                <c:pt idx="0">
                  <c:v>People &amp; Culture Fit</c:v>
                </c:pt>
                <c:pt idx="1">
                  <c:v>Career Potential</c:v>
                </c:pt>
                <c:pt idx="2">
                  <c:v>Work/Life Balance</c:v>
                </c:pt>
                <c:pt idx="3">
                  <c:v>Challenging Environment </c:v>
                </c:pt>
                <c:pt idx="4">
                  <c:v>Graduate Programme</c:v>
                </c:pt>
              </c:strCache>
            </c:strRef>
          </c:cat>
          <c:val>
            <c:numRef>
              <c:f>Sheet1!$B$2:$B$6</c:f>
              <c:numCache>
                <c:formatCode>General</c:formatCode>
                <c:ptCount val="5"/>
                <c:pt idx="0">
                  <c:v>75</c:v>
                </c:pt>
                <c:pt idx="1">
                  <c:v>70</c:v>
                </c:pt>
                <c:pt idx="2">
                  <c:v>68</c:v>
                </c:pt>
                <c:pt idx="3">
                  <c:v>48</c:v>
                </c:pt>
                <c:pt idx="4">
                  <c:v>21</c:v>
                </c:pt>
              </c:numCache>
            </c:numRef>
          </c:val>
        </c:ser>
        <c:ser>
          <c:idx val="1"/>
          <c:order val="1"/>
          <c:tx>
            <c:strRef>
              <c:f>Sheet1!$C$1</c:f>
              <c:strCache>
                <c:ptCount val="1"/>
                <c:pt idx="0">
                  <c:v>Series 2</c:v>
                </c:pt>
              </c:strCache>
            </c:strRef>
          </c:tx>
          <c:spPr>
            <a:solidFill>
              <a:schemeClr val="accent2"/>
            </a:solidFill>
            <a:ln>
              <a:noFill/>
            </a:ln>
            <a:effectLst/>
          </c:spPr>
          <c:invertIfNegative val="0"/>
          <c:cat>
            <c:strRef>
              <c:f>Sheet1!$A$2:$A$6</c:f>
              <c:strCache>
                <c:ptCount val="5"/>
                <c:pt idx="0">
                  <c:v>People &amp; Culture Fit</c:v>
                </c:pt>
                <c:pt idx="1">
                  <c:v>Career Potential</c:v>
                </c:pt>
                <c:pt idx="2">
                  <c:v>Work/Life Balance</c:v>
                </c:pt>
                <c:pt idx="3">
                  <c:v>Challenging Environment </c:v>
                </c:pt>
                <c:pt idx="4">
                  <c:v>Graduate Programme</c:v>
                </c:pt>
              </c:strCache>
            </c:strRef>
          </c:cat>
          <c:val>
            <c:numRef>
              <c:f>Sheet1!$C$2:$C$6</c:f>
              <c:numCache>
                <c:formatCode>General</c:formatCode>
                <c:ptCount val="5"/>
              </c:numCache>
            </c:numRef>
          </c:val>
        </c:ser>
        <c:ser>
          <c:idx val="2"/>
          <c:order val="2"/>
          <c:tx>
            <c:strRef>
              <c:f>Sheet1!$D$1</c:f>
              <c:strCache>
                <c:ptCount val="1"/>
                <c:pt idx="0">
                  <c:v>Series 3</c:v>
                </c:pt>
              </c:strCache>
            </c:strRef>
          </c:tx>
          <c:spPr>
            <a:solidFill>
              <a:schemeClr val="accent3"/>
            </a:solidFill>
            <a:ln>
              <a:noFill/>
            </a:ln>
            <a:effectLst/>
          </c:spPr>
          <c:invertIfNegative val="0"/>
          <c:cat>
            <c:strRef>
              <c:f>Sheet1!$A$2:$A$6</c:f>
              <c:strCache>
                <c:ptCount val="5"/>
                <c:pt idx="0">
                  <c:v>People &amp; Culture Fit</c:v>
                </c:pt>
                <c:pt idx="1">
                  <c:v>Career Potential</c:v>
                </c:pt>
                <c:pt idx="2">
                  <c:v>Work/Life Balance</c:v>
                </c:pt>
                <c:pt idx="3">
                  <c:v>Challenging Environment </c:v>
                </c:pt>
                <c:pt idx="4">
                  <c:v>Graduate Programme</c:v>
                </c:pt>
              </c:strCache>
            </c:strRef>
          </c:cat>
          <c:val>
            <c:numRef>
              <c:f>Sheet1!$D$2:$D$6</c:f>
              <c:numCache>
                <c:formatCode>General</c:formatCode>
                <c:ptCount val="5"/>
              </c:numCache>
            </c:numRef>
          </c:val>
        </c:ser>
        <c:dLbls>
          <c:showLegendKey val="0"/>
          <c:showVal val="0"/>
          <c:showCatName val="0"/>
          <c:showSerName val="0"/>
          <c:showPercent val="0"/>
          <c:showBubbleSize val="0"/>
        </c:dLbls>
        <c:gapWidth val="182"/>
        <c:axId val="300042368"/>
        <c:axId val="300044328"/>
      </c:barChart>
      <c:catAx>
        <c:axId val="300042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0044328"/>
        <c:crosses val="autoZero"/>
        <c:auto val="1"/>
        <c:lblAlgn val="ctr"/>
        <c:lblOffset val="100"/>
        <c:noMultiLvlLbl val="0"/>
      </c:catAx>
      <c:valAx>
        <c:axId val="3000443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0042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B25C1C0-8DE5-479C-AD37-C0B559682A3F}" type="datetimeFigureOut">
              <a:rPr lang="en-GB" smtClean="0"/>
              <a:t>17/08/2016</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C6AEB38-75CF-4971-B6B8-1C91558916EE}" type="slidenum">
              <a:rPr lang="en-GB" smtClean="0"/>
              <a:t>‹#›</a:t>
            </a:fld>
            <a:endParaRPr lang="en-GB"/>
          </a:p>
        </p:txBody>
      </p:sp>
    </p:spTree>
    <p:extLst>
      <p:ext uri="{BB962C8B-B14F-4D97-AF65-F5344CB8AC3E}">
        <p14:creationId xmlns:p14="http://schemas.microsoft.com/office/powerpoint/2010/main" val="2316641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C6AEB38-75CF-4971-B6B8-1C91558916EE}" type="slidenum">
              <a:rPr lang="en-GB" smtClean="0"/>
              <a:t>6</a:t>
            </a:fld>
            <a:endParaRPr lang="en-GB"/>
          </a:p>
        </p:txBody>
      </p:sp>
    </p:spTree>
    <p:extLst>
      <p:ext uri="{BB962C8B-B14F-4D97-AF65-F5344CB8AC3E}">
        <p14:creationId xmlns:p14="http://schemas.microsoft.com/office/powerpoint/2010/main" val="987349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C6AEB38-75CF-4971-B6B8-1C91558916EE}" type="slidenum">
              <a:rPr lang="en-GB" smtClean="0"/>
              <a:t>11</a:t>
            </a:fld>
            <a:endParaRPr lang="en-GB"/>
          </a:p>
        </p:txBody>
      </p:sp>
    </p:spTree>
    <p:extLst>
      <p:ext uri="{BB962C8B-B14F-4D97-AF65-F5344CB8AC3E}">
        <p14:creationId xmlns:p14="http://schemas.microsoft.com/office/powerpoint/2010/main" val="1172898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C16ED1-47B6-431C-AF59-991B182AE1E5}" type="datetimeFigureOut">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7FAEA-AC58-4962-BA28-1CB1F32D7946}"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24335"/>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C16ED1-47B6-431C-AF59-991B182AE1E5}" type="datetimeFigureOut">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7FAEA-AC58-4962-BA28-1CB1F32D7946}" type="slidenum">
              <a:rPr lang="en-GB" smtClean="0"/>
              <a:t>‹#›</a:t>
            </a:fld>
            <a:endParaRPr lang="en-GB"/>
          </a:p>
        </p:txBody>
      </p:sp>
    </p:spTree>
    <p:extLst>
      <p:ext uri="{BB962C8B-B14F-4D97-AF65-F5344CB8AC3E}">
        <p14:creationId xmlns:p14="http://schemas.microsoft.com/office/powerpoint/2010/main" val="416964627"/>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C16ED1-47B6-431C-AF59-991B182AE1E5}" type="datetimeFigureOut">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7FAEA-AC58-4962-BA28-1CB1F32D7946}" type="slidenum">
              <a:rPr lang="en-GB" smtClean="0"/>
              <a:t>‹#›</a:t>
            </a:fld>
            <a:endParaRPr lang="en-GB"/>
          </a:p>
        </p:txBody>
      </p:sp>
    </p:spTree>
    <p:extLst>
      <p:ext uri="{BB962C8B-B14F-4D97-AF65-F5344CB8AC3E}">
        <p14:creationId xmlns:p14="http://schemas.microsoft.com/office/powerpoint/2010/main" val="1607056428"/>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C16ED1-47B6-431C-AF59-991B182AE1E5}" type="datetimeFigureOut">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7FAEA-AC58-4962-BA28-1CB1F32D7946}" type="slidenum">
              <a:rPr lang="en-GB" smtClean="0"/>
              <a:t>‹#›</a:t>
            </a:fld>
            <a:endParaRPr lang="en-GB"/>
          </a:p>
        </p:txBody>
      </p:sp>
    </p:spTree>
    <p:extLst>
      <p:ext uri="{BB962C8B-B14F-4D97-AF65-F5344CB8AC3E}">
        <p14:creationId xmlns:p14="http://schemas.microsoft.com/office/powerpoint/2010/main" val="790793440"/>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C16ED1-47B6-431C-AF59-991B182AE1E5}" type="datetimeFigureOut">
              <a:rPr lang="en-GB" smtClean="0"/>
              <a:t>17/08/2016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9D7FAEA-AC58-4962-BA28-1CB1F32D7946}"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9305229"/>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C16ED1-47B6-431C-AF59-991B182AE1E5}" type="datetimeFigureOut">
              <a:rPr lang="en-GB" smtClean="0"/>
              <a:t>17/08/2016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9D7FAEA-AC58-4962-BA28-1CB1F32D7946}" type="slidenum">
              <a:rPr lang="en-GB" smtClean="0"/>
              <a:t>‹#›</a:t>
            </a:fld>
            <a:endParaRPr lang="en-GB"/>
          </a:p>
        </p:txBody>
      </p:sp>
    </p:spTree>
    <p:extLst>
      <p:ext uri="{BB962C8B-B14F-4D97-AF65-F5344CB8AC3E}">
        <p14:creationId xmlns:p14="http://schemas.microsoft.com/office/powerpoint/2010/main" val="3342216676"/>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C16ED1-47B6-431C-AF59-991B182AE1E5}" type="datetimeFigureOut">
              <a:rPr lang="en-GB" smtClean="0"/>
              <a:t>17/08/2016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9D7FAEA-AC58-4962-BA28-1CB1F32D7946}" type="slidenum">
              <a:rPr lang="en-GB" smtClean="0"/>
              <a:t>‹#›</a:t>
            </a:fld>
            <a:endParaRPr lang="en-GB"/>
          </a:p>
        </p:txBody>
      </p:sp>
    </p:spTree>
    <p:extLst>
      <p:ext uri="{BB962C8B-B14F-4D97-AF65-F5344CB8AC3E}">
        <p14:creationId xmlns:p14="http://schemas.microsoft.com/office/powerpoint/2010/main" val="33306532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C16ED1-47B6-431C-AF59-991B182AE1E5}" type="datetimeFigureOut">
              <a:rPr lang="en-GB" smtClean="0"/>
              <a:t>17/08/2016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9D7FAEA-AC58-4962-BA28-1CB1F32D7946}" type="slidenum">
              <a:rPr lang="en-GB" smtClean="0"/>
              <a:t>‹#›</a:t>
            </a:fld>
            <a:endParaRPr lang="en-GB"/>
          </a:p>
        </p:txBody>
      </p:sp>
    </p:spTree>
    <p:extLst>
      <p:ext uri="{BB962C8B-B14F-4D97-AF65-F5344CB8AC3E}">
        <p14:creationId xmlns:p14="http://schemas.microsoft.com/office/powerpoint/2010/main" val="4163544577"/>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1C16ED1-47B6-431C-AF59-991B182AE1E5}" type="datetimeFigureOut">
              <a:rPr lang="en-GB" smtClean="0"/>
              <a:t>17/08/2016</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59D7FAEA-AC58-4962-BA28-1CB1F32D7946}" type="slidenum">
              <a:rPr lang="en-GB" smtClean="0"/>
              <a:t>‹#›</a:t>
            </a:fld>
            <a:endParaRPr lang="en-GB"/>
          </a:p>
        </p:txBody>
      </p:sp>
    </p:spTree>
    <p:extLst>
      <p:ext uri="{BB962C8B-B14F-4D97-AF65-F5344CB8AC3E}">
        <p14:creationId xmlns:p14="http://schemas.microsoft.com/office/powerpoint/2010/main" val="3182133551"/>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C16ED1-47B6-431C-AF59-991B182AE1E5}" type="datetimeFigureOut">
              <a:rPr lang="en-GB" smtClean="0"/>
              <a:t>17/08/2016</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9D7FAEA-AC58-4962-BA28-1CB1F32D7946}" type="slidenum">
              <a:rPr lang="en-GB" smtClean="0"/>
              <a:t>‹#›</a:t>
            </a:fld>
            <a:endParaRPr lang="en-GB"/>
          </a:p>
        </p:txBody>
      </p:sp>
    </p:spTree>
    <p:extLst>
      <p:ext uri="{BB962C8B-B14F-4D97-AF65-F5344CB8AC3E}">
        <p14:creationId xmlns:p14="http://schemas.microsoft.com/office/powerpoint/2010/main" val="2357402861"/>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C16ED1-47B6-431C-AF59-991B182AE1E5}" type="datetimeFigureOut">
              <a:rPr lang="en-GB" smtClean="0"/>
              <a:t>17/08/2016</a:t>
            </a:fld>
            <a:endParaRPr lang="en-GB"/>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D7FAEA-AC58-4962-BA28-1CB1F32D7946}" type="slidenum">
              <a:rPr lang="en-GB" smtClean="0"/>
              <a:t>‹#›</a:t>
            </a:fld>
            <a:endParaRPr lang="en-GB"/>
          </a:p>
        </p:txBody>
      </p:sp>
    </p:spTree>
    <p:extLst>
      <p:ext uri="{BB962C8B-B14F-4D97-AF65-F5344CB8AC3E}">
        <p14:creationId xmlns:p14="http://schemas.microsoft.com/office/powerpoint/2010/main" val="2551453493"/>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1C16ED1-47B6-431C-AF59-991B182AE1E5}" type="datetimeFigureOut">
              <a:rPr lang="en-GB" smtClean="0"/>
              <a:t>17/08/2016</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9D7FAEA-AC58-4962-BA28-1CB1F32D7946}"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4988330"/>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ransition spd="slow">
    <p:wipe/>
  </p:transition>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jpe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jpeg"/><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hyperlink" Target="http://www.cipd.co.uk/" TargetMode="External"/><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hyperlink" Target="http://www.associationforcoaching.com/pages/home/" TargetMode="External"/><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Layout" Target="../slideLayouts/slideLayout2.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5.png"/><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jpeg"/><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1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4334005" y="469727"/>
            <a:ext cx="7857995" cy="5787024"/>
          </a:xfrm>
          <a:prstGeom prst="rect">
            <a:avLst/>
          </a:prstGeom>
          <a:effectLst>
            <a:softEdge rad="1168400"/>
          </a:effectLst>
        </p:spPr>
      </p:pic>
      <p:sp>
        <p:nvSpPr>
          <p:cNvPr id="2" name="Title 1"/>
          <p:cNvSpPr>
            <a:spLocks noGrp="1"/>
          </p:cNvSpPr>
          <p:nvPr>
            <p:ph type="ctrTitle"/>
          </p:nvPr>
        </p:nvSpPr>
        <p:spPr>
          <a:xfrm>
            <a:off x="334832" y="879447"/>
            <a:ext cx="5744308" cy="1095490"/>
          </a:xfrm>
        </p:spPr>
        <p:txBody>
          <a:bodyPr>
            <a:normAutofit fontScale="90000"/>
          </a:bodyPr>
          <a:lstStyle/>
          <a:p>
            <a:pPr algn="ctr">
              <a:lnSpc>
                <a:spcPct val="100000"/>
              </a:lnSpc>
            </a:pPr>
            <a:r>
              <a:rPr lang="en-GB" sz="4400" b="1" dirty="0" smtClean="0"/>
              <a:t>Talent Management 2016 +</a:t>
            </a:r>
            <a:r>
              <a:rPr lang="en-GB" sz="4400" b="1" dirty="0"/>
              <a:t/>
            </a:r>
            <a:br>
              <a:rPr lang="en-GB" sz="4400" b="1" dirty="0"/>
            </a:br>
            <a:r>
              <a:rPr lang="en-GB" sz="3200" b="1" dirty="0" smtClean="0"/>
              <a:t>Selection, Recruitment, Retention</a:t>
            </a:r>
            <a:endParaRPr lang="en-GB" sz="3200" b="1"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683873" y="5334190"/>
            <a:ext cx="3944815" cy="596697"/>
          </a:xfrm>
          <a:prstGeom prst="rect">
            <a:avLst/>
          </a:prstGeom>
        </p:spPr>
      </p:pic>
    </p:spTree>
    <p:extLst>
      <p:ext uri="{BB962C8B-B14F-4D97-AF65-F5344CB8AC3E}">
        <p14:creationId xmlns:p14="http://schemas.microsoft.com/office/powerpoint/2010/main" val="202315499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5000"/>
            <a:lum/>
          </a:blip>
          <a:srcRect/>
          <a:tile tx="0" ty="0" sx="100000" sy="100000" flip="none" algn="tl"/>
        </a:blipFill>
        <a:effectLst/>
      </p:bgPr>
    </p:bg>
    <p:spTree>
      <p:nvGrpSpPr>
        <p:cNvPr id="1" name=""/>
        <p:cNvGrpSpPr/>
        <p:nvPr/>
      </p:nvGrpSpPr>
      <p:grpSpPr>
        <a:xfrm>
          <a:off x="0" y="0"/>
          <a:ext cx="0" cy="0"/>
          <a:chOff x="0" y="0"/>
          <a:chExt cx="0" cy="0"/>
        </a:xfrm>
      </p:grpSpPr>
      <p:sp>
        <p:nvSpPr>
          <p:cNvPr id="13" name="Title 1"/>
          <p:cNvSpPr>
            <a:spLocks noGrp="1"/>
          </p:cNvSpPr>
          <p:nvPr>
            <p:ph type="title"/>
          </p:nvPr>
        </p:nvSpPr>
        <p:spPr>
          <a:xfrm>
            <a:off x="1061605" y="726479"/>
            <a:ext cx="10058400" cy="507734"/>
          </a:xfrm>
        </p:spPr>
        <p:txBody>
          <a:bodyPr>
            <a:noAutofit/>
          </a:bodyPr>
          <a:lstStyle/>
          <a:p>
            <a:pPr algn="ctr">
              <a:lnSpc>
                <a:spcPct val="100000"/>
              </a:lnSpc>
              <a:spcAft>
                <a:spcPts val="1200"/>
              </a:spcAft>
            </a:pPr>
            <a:r>
              <a:rPr lang="en-GB" sz="2400" b="1" dirty="0" smtClean="0">
                <a:solidFill>
                  <a:srgbClr val="C00000"/>
                </a:solidFill>
              </a:rPr>
              <a:t>Our approach supports key indicators of what Millennials look for in employers</a:t>
            </a:r>
            <a:endParaRPr lang="en-GB" sz="2400" b="1" dirty="0">
              <a:solidFill>
                <a:srgbClr val="C00000"/>
              </a:solidFill>
            </a:endParaRPr>
          </a:p>
        </p:txBody>
      </p:sp>
      <p:graphicFrame>
        <p:nvGraphicFramePr>
          <p:cNvPr id="8" name="Chart 7"/>
          <p:cNvGraphicFramePr/>
          <p:nvPr>
            <p:extLst>
              <p:ext uri="{D42A27DB-BD31-4B8C-83A1-F6EECF244321}">
                <p14:modId xmlns:p14="http://schemas.microsoft.com/office/powerpoint/2010/main" val="3738655352"/>
              </p:ext>
            </p:extLst>
          </p:nvPr>
        </p:nvGraphicFramePr>
        <p:xfrm>
          <a:off x="657617" y="1995814"/>
          <a:ext cx="5298509" cy="4245299"/>
        </p:xfrm>
        <a:graphic>
          <a:graphicData uri="http://schemas.openxmlformats.org/drawingml/2006/chart">
            <c:chart xmlns:c="http://schemas.openxmlformats.org/drawingml/2006/chart" xmlns:r="http://schemas.openxmlformats.org/officeDocument/2006/relationships" r:id="rId3"/>
          </a:graphicData>
        </a:graphic>
      </p:graphicFrame>
      <p:sp>
        <p:nvSpPr>
          <p:cNvPr id="14" name="Line Callout 1 (No Border) 13"/>
          <p:cNvSpPr/>
          <p:nvPr/>
        </p:nvSpPr>
        <p:spPr>
          <a:xfrm>
            <a:off x="9192893" y="4445923"/>
            <a:ext cx="2430143" cy="630476"/>
          </a:xfrm>
          <a:prstGeom prst="callout1">
            <a:avLst>
              <a:gd name="adj1" fmla="val 34644"/>
              <a:gd name="adj2" fmla="val -1890"/>
              <a:gd name="adj3" fmla="val 46662"/>
              <a:gd name="adj4" fmla="val -15302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An engaged talent pool delivers more.</a:t>
            </a:r>
            <a:endParaRPr lang="en-GB" sz="1600" dirty="0"/>
          </a:p>
        </p:txBody>
      </p:sp>
      <p:sp>
        <p:nvSpPr>
          <p:cNvPr id="18" name="Line Callout 1 (No Border) 17"/>
          <p:cNvSpPr/>
          <p:nvPr/>
        </p:nvSpPr>
        <p:spPr>
          <a:xfrm>
            <a:off x="8841048" y="2764537"/>
            <a:ext cx="2607741" cy="744757"/>
          </a:xfrm>
          <a:prstGeom prst="callout1">
            <a:avLst>
              <a:gd name="adj1" fmla="val 19591"/>
              <a:gd name="adj2" fmla="val -2329"/>
              <a:gd name="adj3" fmla="val 65169"/>
              <a:gd name="adj4" fmla="val -16475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Organisation and talent will expect more from the relationship.</a:t>
            </a:r>
            <a:endParaRPr lang="en-GB" sz="1600" dirty="0"/>
          </a:p>
        </p:txBody>
      </p:sp>
      <p:sp>
        <p:nvSpPr>
          <p:cNvPr id="19" name="Line Callout 1 (No Border) 18"/>
          <p:cNvSpPr/>
          <p:nvPr/>
        </p:nvSpPr>
        <p:spPr>
          <a:xfrm>
            <a:off x="6287339" y="3509294"/>
            <a:ext cx="2479280" cy="744758"/>
          </a:xfrm>
          <a:prstGeom prst="callout1">
            <a:avLst>
              <a:gd name="adj1" fmla="val 28000"/>
              <a:gd name="adj2" fmla="val -2775"/>
              <a:gd name="adj3" fmla="val 60081"/>
              <a:gd name="adj4" fmla="val -36073"/>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Talent are accustomed to working and playing hard.</a:t>
            </a:r>
            <a:endParaRPr lang="en-GB" sz="1600" dirty="0"/>
          </a:p>
        </p:txBody>
      </p:sp>
      <p:sp>
        <p:nvSpPr>
          <p:cNvPr id="20" name="Line Callout 1 (No Border) 19"/>
          <p:cNvSpPr/>
          <p:nvPr/>
        </p:nvSpPr>
        <p:spPr>
          <a:xfrm>
            <a:off x="6347497" y="1910866"/>
            <a:ext cx="2571036" cy="718316"/>
          </a:xfrm>
          <a:prstGeom prst="callout1">
            <a:avLst>
              <a:gd name="adj1" fmla="val 11775"/>
              <a:gd name="adj2" fmla="val -4192"/>
              <a:gd name="adj3" fmla="val 88834"/>
              <a:gd name="adj4" fmla="val -113729"/>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Talent will be attracted to our innovative approach</a:t>
            </a:r>
            <a:r>
              <a:rPr lang="en-GB" dirty="0" smtClean="0"/>
              <a:t>.</a:t>
            </a:r>
            <a:endParaRPr lang="en-GB" dirty="0"/>
          </a:p>
        </p:txBody>
      </p:sp>
      <p:sp>
        <p:nvSpPr>
          <p:cNvPr id="21" name="Line Callout 1 (No Border) 20"/>
          <p:cNvSpPr/>
          <p:nvPr/>
        </p:nvSpPr>
        <p:spPr>
          <a:xfrm>
            <a:off x="8131920" y="5269520"/>
            <a:ext cx="2746935" cy="830655"/>
          </a:xfrm>
          <a:prstGeom prst="callout1">
            <a:avLst>
              <a:gd name="adj1" fmla="val 64743"/>
              <a:gd name="adj2" fmla="val -1265"/>
              <a:gd name="adj3" fmla="val 28112"/>
              <a:gd name="adj4" fmla="val -89541"/>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Less frustration during the transition from university to corporate life.</a:t>
            </a:r>
            <a:endParaRPr lang="en-GB" sz="1600" dirty="0"/>
          </a:p>
        </p:txBody>
      </p:sp>
      <p:pic>
        <p:nvPicPr>
          <p:cNvPr id="11" name="Content Placeholder 3"/>
          <p:cNvPicPr>
            <a:picLocks noChangeAspect="1"/>
          </p:cNvPicPr>
          <p:nvPr/>
        </p:nvPicPr>
        <p:blipFill>
          <a:blip r:embed="rId4" cstate="email">
            <a:extLst>
              <a:ext uri="{BEBA8EAE-BF5A-486C-A8C5-ECC9F3942E4B}">
                <a14:imgProps xmlns:a14="http://schemas.microsoft.com/office/drawing/2010/main">
                  <a14:imgLayer r:embed="rId5">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389322377"/>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mt="25000"/>
          </a:blip>
          <a:tile tx="0" ty="0" sx="100000" sy="100000" flip="none" algn="tl"/>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1055140" y="751561"/>
            <a:ext cx="10058400" cy="453005"/>
          </a:xfrm>
        </p:spPr>
        <p:txBody>
          <a:bodyPr>
            <a:noAutofit/>
          </a:bodyPr>
          <a:lstStyle/>
          <a:p>
            <a:pPr algn="ctr"/>
            <a:r>
              <a:rPr lang="en-GB" sz="2400" b="1" dirty="0" smtClean="0">
                <a:solidFill>
                  <a:srgbClr val="C00000"/>
                </a:solidFill>
              </a:rPr>
              <a:t>How our approach to selection, recruitment and retention benefits your organisation</a:t>
            </a:r>
            <a:endParaRPr lang="en-GB" sz="2400" b="1" dirty="0">
              <a:solidFill>
                <a:srgbClr val="C00000"/>
              </a:solidFill>
            </a:endParaRPr>
          </a:p>
        </p:txBody>
      </p:sp>
      <p:sp>
        <p:nvSpPr>
          <p:cNvPr id="4" name="TextBox 3"/>
          <p:cNvSpPr txBox="1"/>
          <p:nvPr/>
        </p:nvSpPr>
        <p:spPr>
          <a:xfrm>
            <a:off x="7386563" y="4951944"/>
            <a:ext cx="2644588" cy="400110"/>
          </a:xfrm>
          <a:prstGeom prst="rect">
            <a:avLst/>
          </a:prstGeom>
          <a:noFill/>
        </p:spPr>
        <p:txBody>
          <a:bodyPr wrap="square" rtlCol="0">
            <a:spAutoFit/>
          </a:bodyPr>
          <a:lstStyle/>
          <a:p>
            <a:pPr algn="ctr"/>
            <a:r>
              <a:rPr lang="en-GB" sz="2000" dirty="0" smtClean="0">
                <a:latin typeface="Arial Narrow" panose="020B0606020202030204" pitchFamily="34" charset="0"/>
              </a:rPr>
              <a:t>Recruitment Evaluation</a:t>
            </a:r>
            <a:endParaRPr lang="en-GB" sz="2000" dirty="0">
              <a:latin typeface="Arial Narrow" panose="020B0606020202030204" pitchFamily="34" charset="0"/>
            </a:endParaRPr>
          </a:p>
        </p:txBody>
      </p:sp>
      <p:sp>
        <p:nvSpPr>
          <p:cNvPr id="18" name="TextBox 17"/>
          <p:cNvSpPr txBox="1"/>
          <p:nvPr/>
        </p:nvSpPr>
        <p:spPr>
          <a:xfrm>
            <a:off x="1458095" y="4951944"/>
            <a:ext cx="2860020" cy="400110"/>
          </a:xfrm>
          <a:prstGeom prst="rect">
            <a:avLst/>
          </a:prstGeom>
          <a:noFill/>
        </p:spPr>
        <p:txBody>
          <a:bodyPr wrap="square" rtlCol="0">
            <a:spAutoFit/>
          </a:bodyPr>
          <a:lstStyle/>
          <a:p>
            <a:pPr algn="ctr"/>
            <a:r>
              <a:rPr lang="en-GB" sz="2000" dirty="0" smtClean="0">
                <a:latin typeface="Arial Narrow" panose="020B0606020202030204" pitchFamily="34" charset="0"/>
                <a:cs typeface="Arial" panose="020B0604020202020204" pitchFamily="34" charset="0"/>
              </a:rPr>
              <a:t>Constraints</a:t>
            </a:r>
            <a:r>
              <a:rPr lang="en-GB" sz="2000" b="1" dirty="0" smtClean="0">
                <a:latin typeface="Arial Narrow" panose="020B0606020202030204" pitchFamily="34" charset="0"/>
                <a:cs typeface="Arial" panose="020B0604020202020204" pitchFamily="34" charset="0"/>
              </a:rPr>
              <a:t> </a:t>
            </a:r>
            <a:r>
              <a:rPr lang="en-GB" sz="2000" dirty="0" smtClean="0">
                <a:latin typeface="Arial Narrow" panose="020B0606020202030204" pitchFamily="34" charset="0"/>
                <a:cs typeface="Arial" panose="020B0604020202020204" pitchFamily="34" charset="0"/>
              </a:rPr>
              <a:t>on Recruitment</a:t>
            </a:r>
            <a:endParaRPr lang="en-GB" sz="2000" dirty="0">
              <a:latin typeface="Arial Narrow" panose="020B0606020202030204" pitchFamily="34" charset="0"/>
              <a:cs typeface="Arial" panose="020B0604020202020204" pitchFamily="34" charset="0"/>
            </a:endParaRPr>
          </a:p>
        </p:txBody>
      </p:sp>
      <p:grpSp>
        <p:nvGrpSpPr>
          <p:cNvPr id="28" name="Group 27"/>
          <p:cNvGrpSpPr/>
          <p:nvPr/>
        </p:nvGrpSpPr>
        <p:grpSpPr>
          <a:xfrm>
            <a:off x="824899" y="2245914"/>
            <a:ext cx="10156372" cy="2414559"/>
            <a:chOff x="824899" y="2139923"/>
            <a:chExt cx="10156372" cy="2515121"/>
          </a:xfrm>
        </p:grpSpPr>
        <p:grpSp>
          <p:nvGrpSpPr>
            <p:cNvPr id="27" name="Group 26"/>
            <p:cNvGrpSpPr/>
            <p:nvPr/>
          </p:nvGrpSpPr>
          <p:grpSpPr>
            <a:xfrm>
              <a:off x="824899" y="2162585"/>
              <a:ext cx="4498215" cy="2492459"/>
              <a:chOff x="824899" y="2162585"/>
              <a:chExt cx="4498215" cy="2492459"/>
            </a:xfrm>
          </p:grpSpPr>
          <p:grpSp>
            <p:nvGrpSpPr>
              <p:cNvPr id="19" name="Group 18"/>
              <p:cNvGrpSpPr/>
              <p:nvPr/>
            </p:nvGrpSpPr>
            <p:grpSpPr>
              <a:xfrm>
                <a:off x="1174173" y="2162585"/>
                <a:ext cx="3761082" cy="1657021"/>
                <a:chOff x="1174173" y="2162585"/>
                <a:chExt cx="3761082" cy="1657021"/>
              </a:xfrm>
            </p:grpSpPr>
            <p:sp>
              <p:nvSpPr>
                <p:cNvPr id="13" name="Up Arrow 12"/>
                <p:cNvSpPr/>
                <p:nvPr/>
              </p:nvSpPr>
              <p:spPr>
                <a:xfrm>
                  <a:off x="4502684" y="2185248"/>
                  <a:ext cx="432571" cy="1601381"/>
                </a:xfrm>
                <a:prstGeom prst="upArrow">
                  <a:avLst>
                    <a:gd name="adj1" fmla="val 50000"/>
                    <a:gd name="adj2" fmla="val 105792"/>
                  </a:avLst>
                </a:prstGeom>
                <a:solidFill>
                  <a:srgbClr val="FFC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Up Arrow 13"/>
                <p:cNvSpPr/>
                <p:nvPr/>
              </p:nvSpPr>
              <p:spPr>
                <a:xfrm rot="10800000">
                  <a:off x="3466318" y="2185248"/>
                  <a:ext cx="423222" cy="1601381"/>
                </a:xfrm>
                <a:prstGeom prst="upArrow">
                  <a:avLst>
                    <a:gd name="adj1" fmla="val 50000"/>
                    <a:gd name="adj2" fmla="val 105792"/>
                  </a:avLst>
                </a:prstGeom>
                <a:solidFill>
                  <a:srgbClr val="00B050"/>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6">
                        <a:lumMod val="50000"/>
                      </a:schemeClr>
                    </a:solidFill>
                  </a:endParaRPr>
                </a:p>
              </p:txBody>
            </p:sp>
            <p:sp>
              <p:nvSpPr>
                <p:cNvPr id="15" name="Up Arrow 14"/>
                <p:cNvSpPr/>
                <p:nvPr/>
              </p:nvSpPr>
              <p:spPr>
                <a:xfrm>
                  <a:off x="2368822" y="2162585"/>
                  <a:ext cx="466042" cy="1601381"/>
                </a:xfrm>
                <a:prstGeom prst="upArrow">
                  <a:avLst>
                    <a:gd name="adj1" fmla="val 50000"/>
                    <a:gd name="adj2" fmla="val 105792"/>
                  </a:avLst>
                </a:prstGeom>
                <a:solidFill>
                  <a:srgbClr val="0070C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Up Arrow 15"/>
                <p:cNvSpPr/>
                <p:nvPr/>
              </p:nvSpPr>
              <p:spPr>
                <a:xfrm>
                  <a:off x="1174173" y="2185247"/>
                  <a:ext cx="428748" cy="1634359"/>
                </a:xfrm>
                <a:prstGeom prst="upArrow">
                  <a:avLst>
                    <a:gd name="adj1" fmla="val 50000"/>
                    <a:gd name="adj2" fmla="val 105792"/>
                  </a:avLst>
                </a:prstGeom>
                <a:solidFill>
                  <a:srgbClr val="C000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7" name="TextBox 16"/>
              <p:cNvSpPr txBox="1"/>
              <p:nvPr/>
            </p:nvSpPr>
            <p:spPr>
              <a:xfrm>
                <a:off x="824899" y="3981794"/>
                <a:ext cx="4498215" cy="673250"/>
              </a:xfrm>
              <a:prstGeom prst="rect">
                <a:avLst/>
              </a:prstGeom>
              <a:noFill/>
            </p:spPr>
            <p:txBody>
              <a:bodyPr wrap="square" rtlCol="0">
                <a:spAutoFit/>
              </a:bodyPr>
              <a:lstStyle/>
              <a:p>
                <a:r>
                  <a:rPr lang="en-GB" sz="2000" b="1" dirty="0" smtClean="0">
                    <a:solidFill>
                      <a:srgbClr val="C00000"/>
                    </a:solidFill>
                    <a:latin typeface="Arial Narrow" panose="020B0606020202030204" pitchFamily="34" charset="0"/>
                  </a:rPr>
                  <a:t>C</a:t>
                </a:r>
                <a:r>
                  <a:rPr lang="en-GB" sz="1600" dirty="0" smtClean="0">
                    <a:latin typeface="Arial Narrow" panose="020B0606020202030204" pitchFamily="34" charset="0"/>
                  </a:rPr>
                  <a:t>orporate</a:t>
                </a:r>
                <a:r>
                  <a:rPr lang="en-GB" sz="1600" dirty="0" smtClean="0">
                    <a:solidFill>
                      <a:srgbClr val="7030A0"/>
                    </a:solidFill>
                    <a:latin typeface="Arial Narrow" panose="020B0606020202030204" pitchFamily="34" charset="0"/>
                  </a:rPr>
                  <a:t>       </a:t>
                </a:r>
                <a:r>
                  <a:rPr lang="en-GB" sz="2000" b="1" dirty="0" smtClean="0">
                    <a:solidFill>
                      <a:srgbClr val="0070C0"/>
                    </a:solidFill>
                    <a:latin typeface="Arial Narrow" panose="020B0606020202030204" pitchFamily="34" charset="0"/>
                  </a:rPr>
                  <a:t>A</a:t>
                </a:r>
                <a:r>
                  <a:rPr lang="en-GB" sz="1600" dirty="0" smtClean="0">
                    <a:latin typeface="Arial Narrow" panose="020B0606020202030204" pitchFamily="34" charset="0"/>
                  </a:rPr>
                  <a:t>ttractiveness</a:t>
                </a:r>
                <a:r>
                  <a:rPr lang="en-GB" sz="1600" dirty="0" smtClean="0">
                    <a:solidFill>
                      <a:srgbClr val="7030A0"/>
                    </a:solidFill>
                    <a:latin typeface="Arial Narrow" panose="020B0606020202030204" pitchFamily="34" charset="0"/>
                  </a:rPr>
                  <a:t>    </a:t>
                </a:r>
                <a:r>
                  <a:rPr lang="en-GB" sz="2000" b="1" dirty="0" smtClean="0">
                    <a:solidFill>
                      <a:srgbClr val="00B050"/>
                    </a:solidFill>
                    <a:latin typeface="Arial Narrow" panose="020B0606020202030204" pitchFamily="34" charset="0"/>
                  </a:rPr>
                  <a:t>R</a:t>
                </a:r>
                <a:r>
                  <a:rPr lang="en-GB" sz="1600" dirty="0" smtClean="0">
                    <a:latin typeface="Arial Narrow" panose="020B0606020202030204" pitchFamily="34" charset="0"/>
                  </a:rPr>
                  <a:t>ecruitment</a:t>
                </a:r>
                <a:r>
                  <a:rPr lang="en-GB" sz="1600" dirty="0" smtClean="0">
                    <a:solidFill>
                      <a:schemeClr val="accent6">
                        <a:lumMod val="50000"/>
                      </a:schemeClr>
                    </a:solidFill>
                    <a:latin typeface="Arial Narrow" panose="020B0606020202030204" pitchFamily="34" charset="0"/>
                  </a:rPr>
                  <a:t> </a:t>
                </a:r>
                <a:r>
                  <a:rPr lang="en-GB" sz="1600" dirty="0" smtClean="0">
                    <a:solidFill>
                      <a:srgbClr val="7030A0"/>
                    </a:solidFill>
                    <a:latin typeface="Arial Narrow" panose="020B0606020202030204" pitchFamily="34" charset="0"/>
                  </a:rPr>
                  <a:t>    </a:t>
                </a:r>
                <a:r>
                  <a:rPr lang="en-GB" sz="2000" b="1" dirty="0" smtClean="0">
                    <a:solidFill>
                      <a:schemeClr val="accent6">
                        <a:lumMod val="75000"/>
                      </a:schemeClr>
                    </a:solidFill>
                    <a:latin typeface="Arial Narrow" panose="020B0606020202030204" pitchFamily="34" charset="0"/>
                  </a:rPr>
                  <a:t>P</a:t>
                </a:r>
                <a:r>
                  <a:rPr lang="en-GB" sz="1600" dirty="0" smtClean="0">
                    <a:latin typeface="Arial Narrow" panose="020B0606020202030204" pitchFamily="34" charset="0"/>
                  </a:rPr>
                  <a:t>olicies</a:t>
                </a:r>
              </a:p>
              <a:p>
                <a:r>
                  <a:rPr lang="en-GB" sz="1600" dirty="0" smtClean="0">
                    <a:solidFill>
                      <a:srgbClr val="7030A0"/>
                    </a:solidFill>
                    <a:latin typeface="Arial Narrow" panose="020B0606020202030204" pitchFamily="34" charset="0"/>
                  </a:rPr>
                  <a:t>   </a:t>
                </a:r>
                <a:r>
                  <a:rPr lang="en-GB" sz="1600" dirty="0" smtClean="0">
                    <a:latin typeface="Arial Narrow" panose="020B0606020202030204" pitchFamily="34" charset="0"/>
                  </a:rPr>
                  <a:t>Image                of Job                Cost              Strength              </a:t>
                </a:r>
                <a:endParaRPr lang="en-GB" sz="1600" dirty="0">
                  <a:latin typeface="Arial Narrow" panose="020B0606020202030204" pitchFamily="34" charset="0"/>
                </a:endParaRPr>
              </a:p>
            </p:txBody>
          </p:sp>
        </p:grpSp>
        <p:grpSp>
          <p:nvGrpSpPr>
            <p:cNvPr id="21" name="Group 20"/>
            <p:cNvGrpSpPr/>
            <p:nvPr/>
          </p:nvGrpSpPr>
          <p:grpSpPr>
            <a:xfrm>
              <a:off x="6436444" y="2139923"/>
              <a:ext cx="4544827" cy="2478590"/>
              <a:chOff x="6436444" y="2139923"/>
              <a:chExt cx="4544827" cy="2478590"/>
            </a:xfrm>
          </p:grpSpPr>
          <p:sp>
            <p:nvSpPr>
              <p:cNvPr id="3" name="TextBox 2"/>
              <p:cNvSpPr txBox="1"/>
              <p:nvPr/>
            </p:nvSpPr>
            <p:spPr>
              <a:xfrm>
                <a:off x="6436444" y="3972182"/>
                <a:ext cx="4544827" cy="646331"/>
              </a:xfrm>
              <a:prstGeom prst="rect">
                <a:avLst/>
              </a:prstGeom>
              <a:noFill/>
            </p:spPr>
            <p:txBody>
              <a:bodyPr wrap="square" rtlCol="0">
                <a:spAutoFit/>
              </a:bodyPr>
              <a:lstStyle/>
              <a:p>
                <a:r>
                  <a:rPr lang="en-GB" dirty="0" smtClean="0">
                    <a:solidFill>
                      <a:srgbClr val="0070C0"/>
                    </a:solidFill>
                  </a:rPr>
                  <a:t> </a:t>
                </a:r>
                <a:r>
                  <a:rPr lang="en-GB" sz="2000" b="1" dirty="0" smtClean="0">
                    <a:solidFill>
                      <a:srgbClr val="C00000"/>
                    </a:solidFill>
                    <a:latin typeface="Arial Narrow" panose="020B0606020202030204" pitchFamily="34" charset="0"/>
                  </a:rPr>
                  <a:t>R</a:t>
                </a:r>
                <a:r>
                  <a:rPr lang="en-GB" sz="1600" dirty="0" smtClean="0">
                    <a:latin typeface="Arial Narrow" panose="020B0606020202030204" pitchFamily="34" charset="0"/>
                  </a:rPr>
                  <a:t>etention</a:t>
                </a:r>
                <a:r>
                  <a:rPr lang="en-GB" sz="1600" dirty="0" smtClean="0">
                    <a:solidFill>
                      <a:srgbClr val="0070C0"/>
                    </a:solidFill>
                    <a:latin typeface="Arial Narrow" panose="020B0606020202030204" pitchFamily="34" charset="0"/>
                  </a:rPr>
                  <a:t>         </a:t>
                </a:r>
                <a:r>
                  <a:rPr lang="en-GB" sz="2000" b="1" dirty="0" smtClean="0">
                    <a:solidFill>
                      <a:srgbClr val="0070C0"/>
                    </a:solidFill>
                    <a:latin typeface="Arial Narrow" panose="020B0606020202030204" pitchFamily="34" charset="0"/>
                  </a:rPr>
                  <a:t>Y</a:t>
                </a:r>
                <a:r>
                  <a:rPr lang="en-GB" sz="1600" dirty="0" smtClean="0">
                    <a:latin typeface="Arial Narrow" panose="020B0606020202030204" pitchFamily="34" charset="0"/>
                  </a:rPr>
                  <a:t>ield Ratio</a:t>
                </a:r>
                <a:r>
                  <a:rPr lang="en-GB" sz="1600" dirty="0" smtClean="0">
                    <a:solidFill>
                      <a:srgbClr val="C00000"/>
                    </a:solidFill>
                    <a:latin typeface="Arial Narrow" panose="020B0606020202030204" pitchFamily="34" charset="0"/>
                  </a:rPr>
                  <a:t>        </a:t>
                </a:r>
                <a:r>
                  <a:rPr lang="en-GB" sz="2000" b="1" dirty="0" smtClean="0">
                    <a:solidFill>
                      <a:srgbClr val="00B050"/>
                    </a:solidFill>
                    <a:latin typeface="Arial Narrow" panose="020B0606020202030204" pitchFamily="34" charset="0"/>
                  </a:rPr>
                  <a:t>C</a:t>
                </a:r>
                <a:r>
                  <a:rPr lang="en-GB" sz="1600" dirty="0" smtClean="0">
                    <a:latin typeface="Arial Narrow" panose="020B0606020202030204" pitchFamily="34" charset="0"/>
                  </a:rPr>
                  <a:t>alibre of      </a:t>
                </a:r>
                <a:r>
                  <a:rPr lang="en-GB" sz="2000" b="1" dirty="0" smtClean="0">
                    <a:solidFill>
                      <a:srgbClr val="E49452"/>
                    </a:solidFill>
                    <a:latin typeface="Arial Narrow" panose="020B0606020202030204" pitchFamily="34" charset="0"/>
                  </a:rPr>
                  <a:t>E</a:t>
                </a:r>
                <a:r>
                  <a:rPr lang="en-GB" sz="1600" dirty="0" smtClean="0">
                    <a:latin typeface="Arial Narrow" panose="020B0606020202030204" pitchFamily="34" charset="0"/>
                  </a:rPr>
                  <a:t>valuation</a:t>
                </a:r>
              </a:p>
              <a:p>
                <a:r>
                  <a:rPr lang="en-GB" sz="1600" dirty="0" smtClean="0">
                    <a:solidFill>
                      <a:srgbClr val="00B0F0"/>
                    </a:solidFill>
                    <a:latin typeface="Arial Narrow" panose="020B0606020202030204" pitchFamily="34" charset="0"/>
                  </a:rPr>
                  <a:t>                                                     </a:t>
                </a:r>
                <a:r>
                  <a:rPr lang="en-GB" sz="1600" dirty="0" smtClean="0">
                    <a:latin typeface="Arial Narrow" panose="020B0606020202030204" pitchFamily="34" charset="0"/>
                  </a:rPr>
                  <a:t>Graduate    (Cost/Benefit)</a:t>
                </a:r>
                <a:endParaRPr lang="en-GB" sz="1600" dirty="0">
                  <a:latin typeface="Arial Narrow" panose="020B0606020202030204" pitchFamily="34" charset="0"/>
                </a:endParaRPr>
              </a:p>
            </p:txBody>
          </p:sp>
          <p:sp>
            <p:nvSpPr>
              <p:cNvPr id="23" name="Up Arrow 22"/>
              <p:cNvSpPr/>
              <p:nvPr/>
            </p:nvSpPr>
            <p:spPr>
              <a:xfrm rot="10800000">
                <a:off x="10161259" y="2185248"/>
                <a:ext cx="386998" cy="1601381"/>
              </a:xfrm>
              <a:prstGeom prst="upArrow">
                <a:avLst>
                  <a:gd name="adj1" fmla="val 50000"/>
                  <a:gd name="adj2" fmla="val 105792"/>
                </a:avLst>
              </a:prstGeom>
              <a:solidFill>
                <a:srgbClr val="FFC00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Up Arrow 23"/>
              <p:cNvSpPr/>
              <p:nvPr/>
            </p:nvSpPr>
            <p:spPr>
              <a:xfrm>
                <a:off x="9135054" y="2152270"/>
                <a:ext cx="368176" cy="1634359"/>
              </a:xfrm>
              <a:prstGeom prst="upArrow">
                <a:avLst>
                  <a:gd name="adj1" fmla="val 50000"/>
                  <a:gd name="adj2" fmla="val 105792"/>
                </a:avLst>
              </a:prstGeom>
              <a:solidFill>
                <a:srgbClr val="00B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Up Arrow 24"/>
              <p:cNvSpPr/>
              <p:nvPr/>
            </p:nvSpPr>
            <p:spPr>
              <a:xfrm>
                <a:off x="8015621" y="2185248"/>
                <a:ext cx="360936" cy="1601381"/>
              </a:xfrm>
              <a:prstGeom prst="upArrow">
                <a:avLst>
                  <a:gd name="adj1" fmla="val 50000"/>
                  <a:gd name="adj2" fmla="val 105792"/>
                </a:avLst>
              </a:prstGeom>
              <a:solidFill>
                <a:srgbClr val="0070C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Up Arrow 25"/>
              <p:cNvSpPr/>
              <p:nvPr/>
            </p:nvSpPr>
            <p:spPr>
              <a:xfrm>
                <a:off x="6886498" y="2139923"/>
                <a:ext cx="385159" cy="1646706"/>
              </a:xfrm>
              <a:prstGeom prst="upArrow">
                <a:avLst>
                  <a:gd name="adj1" fmla="val 50000"/>
                  <a:gd name="adj2" fmla="val 105792"/>
                </a:avLst>
              </a:prstGeom>
              <a:solidFill>
                <a:srgbClr val="C000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pic>
        <p:nvPicPr>
          <p:cNvPr id="29" name="Content Placeholder 3"/>
          <p:cNvPicPr>
            <a:picLocks noChangeAspect="1"/>
          </p:cNvPicPr>
          <p:nvPr/>
        </p:nvPicPr>
        <p:blipFill>
          <a:blip r:embed="rId4" cstate="email">
            <a:extLst>
              <a:ext uri="{BEBA8EAE-BF5A-486C-A8C5-ECC9F3942E4B}">
                <a14:imgProps xmlns:a14="http://schemas.microsoft.com/office/drawing/2010/main">
                  <a14:imgLayer r:embed="rId5">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32710418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alphaModFix amt="36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2411260" y="801666"/>
            <a:ext cx="7678455" cy="405319"/>
          </a:xfrm>
        </p:spPr>
        <p:txBody>
          <a:bodyPr>
            <a:normAutofit/>
          </a:bodyPr>
          <a:lstStyle/>
          <a:p>
            <a:pPr algn="ctr"/>
            <a:r>
              <a:rPr lang="en-GB" sz="2400" b="1" dirty="0" smtClean="0">
                <a:solidFill>
                  <a:srgbClr val="C00000"/>
                </a:solidFill>
              </a:rPr>
              <a:t>Alexander Partners is not a recruitment agency. We are far more </a:t>
            </a:r>
            <a:endParaRPr lang="en-GB" sz="2400" b="1" dirty="0"/>
          </a:p>
        </p:txBody>
      </p:sp>
      <p:sp>
        <p:nvSpPr>
          <p:cNvPr id="5" name="Rectangle 4"/>
          <p:cNvSpPr/>
          <p:nvPr/>
        </p:nvSpPr>
        <p:spPr>
          <a:xfrm>
            <a:off x="1189787" y="2381439"/>
            <a:ext cx="10121400" cy="2316019"/>
          </a:xfrm>
          <a:prstGeom prst="rect">
            <a:avLst/>
          </a:prstGeom>
        </p:spPr>
        <p:txBody>
          <a:bodyPr wrap="square">
            <a:spAutoFit/>
          </a:bodyPr>
          <a:lstStyle/>
          <a:p>
            <a:pPr marL="342900" indent="-342900">
              <a:lnSpc>
                <a:spcPct val="107000"/>
              </a:lnSpc>
              <a:spcAft>
                <a:spcPts val="1500"/>
              </a:spcAft>
              <a:buClr>
                <a:srgbClr val="C00000"/>
              </a:buClr>
              <a:buFont typeface="Wingdings" panose="05000000000000000000" pitchFamily="2" charset="2"/>
              <a:buChar char="§"/>
            </a:pPr>
            <a:r>
              <a:rPr lang="en-GB" sz="2000" dirty="0" smtClean="0">
                <a:latin typeface="Calibri" panose="020F0502020204030204" pitchFamily="34" charset="0"/>
                <a:ea typeface="Calibri" panose="020F0502020204030204" pitchFamily="34" charset="0"/>
                <a:cs typeface="Times New Roman" panose="02020603050405020304" pitchFamily="18" charset="0"/>
              </a:rPr>
              <a:t>We specialise </a:t>
            </a:r>
            <a:r>
              <a:rPr lang="en-GB" sz="2000" dirty="0">
                <a:latin typeface="Calibri" panose="020F0502020204030204" pitchFamily="34" charset="0"/>
                <a:ea typeface="Calibri" panose="020F0502020204030204" pitchFamily="34" charset="0"/>
                <a:cs typeface="Times New Roman" panose="02020603050405020304" pitchFamily="18" charset="0"/>
              </a:rPr>
              <a:t>in graduate talent </a:t>
            </a:r>
            <a:r>
              <a:rPr lang="en-GB" sz="2000" dirty="0" smtClean="0">
                <a:latin typeface="Calibri" panose="020F0502020204030204" pitchFamily="34" charset="0"/>
                <a:ea typeface="Calibri" panose="020F0502020204030204" pitchFamily="34" charset="0"/>
                <a:cs typeface="Times New Roman" panose="02020603050405020304" pitchFamily="18" charset="0"/>
              </a:rPr>
              <a:t>identification, development and retention; </a:t>
            </a:r>
          </a:p>
          <a:p>
            <a:pPr marL="342900" indent="-342900">
              <a:lnSpc>
                <a:spcPct val="107000"/>
              </a:lnSpc>
              <a:spcAft>
                <a:spcPts val="1500"/>
              </a:spcAft>
              <a:buClr>
                <a:srgbClr val="C00000"/>
              </a:buClr>
              <a:buFont typeface="Wingdings" panose="05000000000000000000" pitchFamily="2" charset="2"/>
              <a:buChar char="§"/>
            </a:pPr>
            <a:r>
              <a:rPr lang="en-GB" sz="2000" dirty="0" smtClean="0">
                <a:latin typeface="Calibri" panose="020F0502020204030204" pitchFamily="34" charset="0"/>
                <a:ea typeface="Calibri" panose="020F0502020204030204" pitchFamily="34" charset="0"/>
                <a:cs typeface="Times New Roman" panose="02020603050405020304" pitchFamily="18" charset="0"/>
              </a:rPr>
              <a:t>Work </a:t>
            </a:r>
            <a:r>
              <a:rPr lang="en-GB" sz="2000" dirty="0">
                <a:latin typeface="Calibri" panose="020F0502020204030204" pitchFamily="34" charset="0"/>
                <a:ea typeface="Calibri" panose="020F0502020204030204" pitchFamily="34" charset="0"/>
                <a:cs typeface="Times New Roman" panose="02020603050405020304" pitchFamily="18" charset="0"/>
              </a:rPr>
              <a:t>directly with employers to maximise the impact of </a:t>
            </a:r>
            <a:r>
              <a:rPr lang="en-GB" sz="2000" dirty="0" smtClean="0">
                <a:latin typeface="Calibri" panose="020F0502020204030204" pitchFamily="34" charset="0"/>
                <a:ea typeface="Calibri" panose="020F0502020204030204" pitchFamily="34" charset="0"/>
                <a:cs typeface="Times New Roman" panose="02020603050405020304" pitchFamily="18" charset="0"/>
              </a:rPr>
              <a:t>their search for talent by working </a:t>
            </a:r>
            <a:r>
              <a:rPr lang="en-GB" sz="2000" dirty="0">
                <a:latin typeface="Calibri" panose="020F0502020204030204" pitchFamily="34" charset="0"/>
                <a:ea typeface="Calibri" panose="020F0502020204030204" pitchFamily="34" charset="0"/>
                <a:cs typeface="Times New Roman" panose="02020603050405020304" pitchFamily="18" charset="0"/>
              </a:rPr>
              <a:t>with talent to </a:t>
            </a:r>
            <a:r>
              <a:rPr lang="en-GB" sz="2000" dirty="0" smtClean="0">
                <a:latin typeface="Calibri" panose="020F0502020204030204" pitchFamily="34" charset="0"/>
                <a:ea typeface="Calibri" panose="020F0502020204030204" pitchFamily="34" charset="0"/>
                <a:cs typeface="Times New Roman" panose="02020603050405020304" pitchFamily="18" charset="0"/>
              </a:rPr>
              <a:t>make them more employable; </a:t>
            </a:r>
          </a:p>
          <a:p>
            <a:pPr marL="342900" indent="-342900">
              <a:lnSpc>
                <a:spcPct val="107000"/>
              </a:lnSpc>
              <a:spcAft>
                <a:spcPts val="1500"/>
              </a:spcAft>
              <a:buClr>
                <a:srgbClr val="C00000"/>
              </a:buClr>
              <a:buFont typeface="Wingdings" panose="05000000000000000000" pitchFamily="2" charset="2"/>
              <a:buChar char="§"/>
            </a:pPr>
            <a:r>
              <a:rPr lang="en-GB" sz="2000" dirty="0" smtClean="0">
                <a:latin typeface="Calibri" panose="020F0502020204030204" pitchFamily="34" charset="0"/>
                <a:ea typeface="Calibri" panose="020F0502020204030204" pitchFamily="34" charset="0"/>
                <a:cs typeface="Times New Roman" panose="02020603050405020304" pitchFamily="18" charset="0"/>
              </a:rPr>
              <a:t>Introduce </a:t>
            </a:r>
            <a:r>
              <a:rPr lang="en-GB" sz="2000" dirty="0">
                <a:latin typeface="Calibri" panose="020F0502020204030204" pitchFamily="34" charset="0"/>
                <a:ea typeface="Calibri" panose="020F0502020204030204" pitchFamily="34" charset="0"/>
                <a:cs typeface="Times New Roman" panose="02020603050405020304" pitchFamily="18" charset="0"/>
              </a:rPr>
              <a:t>talent that better match organisational requirements and; </a:t>
            </a:r>
            <a:endParaRPr lang="en-GB" sz="2000"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1500"/>
              </a:spcAft>
              <a:buClr>
                <a:srgbClr val="C00000"/>
              </a:buClr>
              <a:buFont typeface="Wingdings" panose="05000000000000000000" pitchFamily="2" charset="2"/>
              <a:buChar char="§"/>
            </a:pPr>
            <a:r>
              <a:rPr lang="en-GB" sz="2000" dirty="0" smtClean="0">
                <a:latin typeface="Calibri" panose="020F0502020204030204" pitchFamily="34" charset="0"/>
                <a:ea typeface="Calibri" panose="020F0502020204030204" pitchFamily="34" charset="0"/>
                <a:cs typeface="Times New Roman" panose="02020603050405020304" pitchFamily="18" charset="0"/>
              </a:rPr>
              <a:t>Mentor newly recruited talent </a:t>
            </a:r>
            <a:r>
              <a:rPr lang="en-GB" sz="2000" dirty="0">
                <a:latin typeface="Calibri" panose="020F0502020204030204" pitchFamily="34" charset="0"/>
                <a:ea typeface="Calibri" panose="020F0502020204030204" pitchFamily="34" charset="0"/>
                <a:cs typeface="Times New Roman" panose="02020603050405020304" pitchFamily="18" charset="0"/>
              </a:rPr>
              <a:t>during their formative period with the organisation.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Content Placeholder 3"/>
          <p:cNvPicPr>
            <a:picLocks noChangeAspect="1"/>
          </p:cNvPicPr>
          <p:nvPr/>
        </p:nvPicPr>
        <p:blipFill>
          <a:blip r:embed="rId3" cstate="email">
            <a:extLst>
              <a:ext uri="{BEBA8EAE-BF5A-486C-A8C5-ECC9F3942E4B}">
                <a14:imgProps xmlns:a14="http://schemas.microsoft.com/office/drawing/2010/main">
                  <a14:imgLayer r:embed="rId4">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90681" y="5835288"/>
            <a:ext cx="605147" cy="477830"/>
          </a:xfrm>
          <a:prstGeom prst="rect">
            <a:avLst/>
          </a:prstGeom>
        </p:spPr>
      </p:pic>
    </p:spTree>
    <p:extLst>
      <p:ext uri="{BB962C8B-B14F-4D97-AF65-F5344CB8AC3E}">
        <p14:creationId xmlns:p14="http://schemas.microsoft.com/office/powerpoint/2010/main" val="3533701628"/>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316486" y="2033625"/>
            <a:ext cx="10058400" cy="3759663"/>
          </a:xfrm>
        </p:spPr>
        <p:txBody>
          <a:bodyPr/>
          <a:lstStyle/>
          <a:p>
            <a:r>
              <a:rPr lang="en-GB" b="0" i="0" dirty="0" smtClean="0">
                <a:solidFill>
                  <a:srgbClr val="C00000"/>
                </a:solidFill>
                <a:effectLst/>
                <a:latin typeface="Raleway"/>
              </a:rPr>
              <a:t>Address:</a:t>
            </a:r>
            <a:r>
              <a:rPr lang="en-GB" dirty="0" smtClean="0">
                <a:solidFill>
                  <a:schemeClr val="tx2">
                    <a:lumMod val="60000"/>
                    <a:lumOff val="40000"/>
                  </a:schemeClr>
                </a:solidFill>
              </a:rPr>
              <a:t/>
            </a:r>
            <a:br>
              <a:rPr lang="en-GB" dirty="0" smtClean="0">
                <a:solidFill>
                  <a:schemeClr val="tx2">
                    <a:lumMod val="60000"/>
                    <a:lumOff val="40000"/>
                  </a:schemeClr>
                </a:solidFill>
              </a:rPr>
            </a:br>
            <a:r>
              <a:rPr lang="en-GB" i="0" dirty="0" smtClean="0">
                <a:solidFill>
                  <a:schemeClr val="tx1"/>
                </a:solidFill>
                <a:effectLst/>
                <a:latin typeface="Raleway"/>
              </a:rPr>
              <a:t>Alexander Partners, 7th Floor, Westgate House, Westgate Road, London W5 1YY</a:t>
            </a:r>
          </a:p>
          <a:p>
            <a:r>
              <a:rPr lang="en-GB" b="0" i="0" dirty="0" smtClean="0">
                <a:solidFill>
                  <a:srgbClr val="C00000"/>
                </a:solidFill>
                <a:effectLst/>
                <a:latin typeface="Raleway"/>
              </a:rPr>
              <a:t>Tel:</a:t>
            </a:r>
            <a:r>
              <a:rPr lang="en-GB" b="0" i="0" dirty="0" smtClean="0">
                <a:solidFill>
                  <a:schemeClr val="tx2">
                    <a:lumMod val="60000"/>
                    <a:lumOff val="40000"/>
                  </a:schemeClr>
                </a:solidFill>
                <a:effectLst/>
                <a:latin typeface="Raleway"/>
              </a:rPr>
              <a:t/>
            </a:r>
            <a:br>
              <a:rPr lang="en-GB" b="0" i="0" dirty="0" smtClean="0">
                <a:solidFill>
                  <a:schemeClr val="tx2">
                    <a:lumMod val="60000"/>
                    <a:lumOff val="40000"/>
                  </a:schemeClr>
                </a:solidFill>
                <a:effectLst/>
                <a:latin typeface="Raleway"/>
              </a:rPr>
            </a:br>
            <a:r>
              <a:rPr lang="en-GB" i="0" dirty="0" smtClean="0">
                <a:solidFill>
                  <a:schemeClr val="tx1"/>
                </a:solidFill>
                <a:effectLst/>
                <a:latin typeface="Raleway"/>
              </a:rPr>
              <a:t>+44(0) 2037 553 712</a:t>
            </a:r>
          </a:p>
          <a:p>
            <a:r>
              <a:rPr lang="en-GB" b="1" dirty="0" smtClean="0">
                <a:solidFill>
                  <a:srgbClr val="C00000"/>
                </a:solidFill>
                <a:latin typeface="Raleway"/>
              </a:rPr>
              <a:t>Website:</a:t>
            </a:r>
          </a:p>
          <a:p>
            <a:r>
              <a:rPr lang="en-GB" i="0" dirty="0" smtClean="0">
                <a:solidFill>
                  <a:schemeClr val="tx1"/>
                </a:solidFill>
                <a:effectLst/>
                <a:latin typeface="Raleway"/>
              </a:rPr>
              <a:t>www.alexanderpartners.org.uk</a:t>
            </a:r>
          </a:p>
          <a:p>
            <a:r>
              <a:rPr lang="en-GB" b="0" i="0" dirty="0" smtClean="0">
                <a:solidFill>
                  <a:srgbClr val="C00000"/>
                </a:solidFill>
                <a:effectLst/>
                <a:latin typeface="Raleway"/>
              </a:rPr>
              <a:t>Email:</a:t>
            </a:r>
          </a:p>
          <a:p>
            <a:r>
              <a:rPr lang="en-GB" i="0" dirty="0" smtClean="0">
                <a:solidFill>
                  <a:schemeClr val="tx1"/>
                </a:solidFill>
                <a:effectLst/>
                <a:latin typeface="Raleway"/>
              </a:rPr>
              <a:t>info@alexanderpartners.org.uk</a:t>
            </a:r>
            <a:r>
              <a:rPr lang="en-GB" b="0" i="0" dirty="0" smtClean="0">
                <a:solidFill>
                  <a:srgbClr val="337AB7"/>
                </a:solidFill>
                <a:effectLst/>
                <a:latin typeface="Raleway"/>
              </a:rPr>
              <a:t/>
            </a:r>
            <a:br>
              <a:rPr lang="en-GB" b="0" i="0" dirty="0" smtClean="0">
                <a:solidFill>
                  <a:srgbClr val="337AB7"/>
                </a:solidFill>
                <a:effectLst/>
                <a:latin typeface="Raleway"/>
              </a:rPr>
            </a:br>
            <a:endParaRPr lang="en-GB" b="0" i="0" dirty="0" smtClean="0">
              <a:solidFill>
                <a:schemeClr val="tx1"/>
              </a:solidFill>
              <a:effectLst/>
              <a:latin typeface="Raleway"/>
            </a:endParaRPr>
          </a:p>
          <a:p>
            <a:endParaRPr lang="en-GB" dirty="0"/>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bwMode="auto">
          <a:xfrm>
            <a:off x="3171826" y="487748"/>
            <a:ext cx="5764906" cy="871256"/>
          </a:xfrm>
          <a:prstGeom prst="rect">
            <a:avLst/>
          </a:prstGeom>
        </p:spPr>
      </p:pic>
      <p:grpSp>
        <p:nvGrpSpPr>
          <p:cNvPr id="5" name="Group 4"/>
          <p:cNvGrpSpPr/>
          <p:nvPr/>
        </p:nvGrpSpPr>
        <p:grpSpPr>
          <a:xfrm>
            <a:off x="9166115" y="4897241"/>
            <a:ext cx="1666875" cy="666751"/>
            <a:chOff x="1741063" y="4958366"/>
            <a:chExt cx="1666875" cy="666751"/>
          </a:xfrm>
        </p:grpSpPr>
        <p:pic>
          <p:nvPicPr>
            <p:cNvPr id="1030" name="Picture 6" descr="http://www.alexanderpartners.org.uk/wp-content/themes/alexander/images/btm-logo3.jpg">
              <a:hlinkClick r:id="rId3"/>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369713" y="4958367"/>
              <a:ext cx="1038225" cy="66675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ttp://www.alexanderpartners.org.uk/wp-content/themes/alexander/images/btm-logo1.jpg">
              <a:hlinkClick r:id="rId5"/>
            </p:cNvPr>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741063" y="4958366"/>
              <a:ext cx="628650" cy="66675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5349367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9150" y="924029"/>
            <a:ext cx="3514044" cy="461665"/>
          </a:xfrm>
          <a:prstGeom prst="rect">
            <a:avLst/>
          </a:prstGeom>
        </p:spPr>
        <p:txBody>
          <a:bodyPr wrap="square">
            <a:spAutoFit/>
          </a:bodyPr>
          <a:lstStyle/>
          <a:p>
            <a:pPr algn="ctr"/>
            <a:r>
              <a:rPr lang="en-GB" sz="2400" b="1" dirty="0" smtClean="0">
                <a:solidFill>
                  <a:srgbClr val="C00000"/>
                </a:solidFill>
                <a:latin typeface="+mj-lt"/>
              </a:rPr>
              <a:t>What makes us different</a:t>
            </a:r>
            <a:endParaRPr lang="en-GB" sz="2400" b="1" dirty="0">
              <a:solidFill>
                <a:srgbClr val="C00000"/>
              </a:solidFill>
              <a:latin typeface="+mj-lt"/>
            </a:endParaRPr>
          </a:p>
        </p:txBody>
      </p:sp>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23001" y="2503976"/>
            <a:ext cx="1503943" cy="2255916"/>
          </a:xfrm>
          <a:prstGeom prst="rect">
            <a:avLst/>
          </a:prstGeom>
          <a:blipFill dpi="0" rotWithShape="1">
            <a:blip r:embed="rId3"/>
            <a:srcRect/>
            <a:tile tx="0" ty="0" sx="100000" sy="100000" flip="none" algn="tl"/>
          </a:blipFill>
          <a:effectLst>
            <a:softEdge rad="0"/>
          </a:effectLst>
        </p:spPr>
      </p:pic>
      <p:pic>
        <p:nvPicPr>
          <p:cNvPr id="8" name="Content Placeholder 3"/>
          <p:cNvPicPr>
            <a:picLocks noChangeAspect="1"/>
          </p:cNvPicPr>
          <p:nvPr/>
        </p:nvPicPr>
        <p:blipFill>
          <a:blip r:embed="rId4" cstate="email">
            <a:extLst>
              <a:ext uri="{BEBA8EAE-BF5A-486C-A8C5-ECC9F3942E4B}">
                <a14:imgProps xmlns:a14="http://schemas.microsoft.com/office/drawing/2010/main">
                  <a14:imgLayer r:embed="rId5">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
        <p:nvSpPr>
          <p:cNvPr id="7" name="Content Placeholder 10"/>
          <p:cNvSpPr>
            <a:spLocks noGrp="1"/>
          </p:cNvSpPr>
          <p:nvPr>
            <p:ph idx="1"/>
          </p:nvPr>
        </p:nvSpPr>
        <p:spPr>
          <a:xfrm>
            <a:off x="4459266" y="2046421"/>
            <a:ext cx="5135672" cy="4023360"/>
          </a:xfrm>
        </p:spPr>
        <p:txBody>
          <a:bodyPr>
            <a:normAutofit fontScale="92500" lnSpcReduction="10000"/>
          </a:bodyPr>
          <a:lstStyle/>
          <a:p>
            <a:r>
              <a:rPr lang="en-GB" i="1" dirty="0"/>
              <a:t>Alexander Partners </a:t>
            </a:r>
            <a:r>
              <a:rPr lang="en-GB" i="1" dirty="0" smtClean="0"/>
              <a:t>bridge </a:t>
            </a:r>
            <a:r>
              <a:rPr lang="en-GB" i="1" dirty="0"/>
              <a:t>the gap between graduates, recent graduates and your ever changing selection, recruitment and retention demands. Because we </a:t>
            </a:r>
            <a:r>
              <a:rPr lang="en-GB" i="1" dirty="0" smtClean="0"/>
              <a:t>know </a:t>
            </a:r>
            <a:r>
              <a:rPr lang="en-GB" i="1" dirty="0"/>
              <a:t>you are continually looking for talented individuals who fit, we focus on identifying, developing and supporting candidates that are more than simply academically qualified. </a:t>
            </a:r>
            <a:endParaRPr lang="en-GB" dirty="0"/>
          </a:p>
          <a:p>
            <a:r>
              <a:rPr lang="en-GB" i="1" dirty="0" smtClean="0"/>
              <a:t>The </a:t>
            </a:r>
            <a:r>
              <a:rPr lang="en-GB" i="1" dirty="0"/>
              <a:t>corner stone of our philosophy is our ability to evaluate and match the Competencies, Skills, and Motivational factors (CSM) of applicants and new hirers with your demands. We proactively work with talent to increase their true added value and overall Career Capital.</a:t>
            </a:r>
            <a:endParaRPr lang="en-GB" dirty="0"/>
          </a:p>
          <a:p>
            <a:r>
              <a:rPr lang="en-GB" i="1" dirty="0"/>
              <a:t> </a:t>
            </a:r>
            <a:r>
              <a:rPr lang="en-GB" i="1" dirty="0" smtClean="0">
                <a:solidFill>
                  <a:schemeClr val="tx1"/>
                </a:solidFill>
              </a:rPr>
              <a:t>Dr </a:t>
            </a:r>
            <a:r>
              <a:rPr lang="en-GB" i="1" dirty="0" err="1" smtClean="0">
                <a:solidFill>
                  <a:schemeClr val="tx1"/>
                </a:solidFill>
              </a:rPr>
              <a:t>Ambroz</a:t>
            </a:r>
            <a:r>
              <a:rPr lang="en-GB" i="1" dirty="0" smtClean="0">
                <a:solidFill>
                  <a:schemeClr val="tx1"/>
                </a:solidFill>
              </a:rPr>
              <a:t> Neil</a:t>
            </a:r>
          </a:p>
          <a:p>
            <a:pPr marL="0" indent="0">
              <a:lnSpc>
                <a:spcPct val="110000"/>
              </a:lnSpc>
              <a:spcBef>
                <a:spcPts val="0"/>
              </a:spcBef>
              <a:spcAft>
                <a:spcPts val="600"/>
              </a:spcAft>
              <a:buNone/>
            </a:pPr>
            <a:endParaRPr lang="en-GB" dirty="0">
              <a:solidFill>
                <a:schemeClr val="tx1"/>
              </a:solidFill>
            </a:endParaRPr>
          </a:p>
          <a:p>
            <a:pPr marL="0" indent="0">
              <a:lnSpc>
                <a:spcPct val="110000"/>
              </a:lnSpc>
              <a:spcBef>
                <a:spcPts val="0"/>
              </a:spcBef>
              <a:spcAft>
                <a:spcPts val="600"/>
              </a:spcAft>
              <a:buNone/>
            </a:pPr>
            <a:endParaRPr lang="en-GB" dirty="0" smtClean="0">
              <a:solidFill>
                <a:schemeClr val="tx1"/>
              </a:solidFill>
            </a:endParaRPr>
          </a:p>
          <a:p>
            <a:pPr marL="0" indent="0">
              <a:lnSpc>
                <a:spcPct val="110000"/>
              </a:lnSpc>
              <a:spcBef>
                <a:spcPts val="0"/>
              </a:spcBef>
              <a:spcAft>
                <a:spcPts val="600"/>
              </a:spcAft>
              <a:buNone/>
            </a:pPr>
            <a:endParaRPr lang="en-GB" dirty="0">
              <a:solidFill>
                <a:schemeClr val="tx1"/>
              </a:solidFill>
            </a:endParaRPr>
          </a:p>
          <a:p>
            <a:pPr marL="0" indent="0">
              <a:lnSpc>
                <a:spcPct val="110000"/>
              </a:lnSpc>
              <a:spcBef>
                <a:spcPts val="0"/>
              </a:spcBef>
              <a:spcAft>
                <a:spcPts val="600"/>
              </a:spcAft>
              <a:buNone/>
            </a:pPr>
            <a:endParaRPr lang="en-GB" dirty="0" smtClean="0">
              <a:solidFill>
                <a:schemeClr val="tx1"/>
              </a:solidFill>
            </a:endParaRPr>
          </a:p>
          <a:p>
            <a:pPr marL="0" indent="0">
              <a:lnSpc>
                <a:spcPct val="110000"/>
              </a:lnSpc>
              <a:spcBef>
                <a:spcPts val="0"/>
              </a:spcBef>
              <a:spcAft>
                <a:spcPts val="600"/>
              </a:spcAft>
              <a:buNone/>
            </a:pPr>
            <a:endParaRPr lang="en-GB" dirty="0">
              <a:solidFill>
                <a:schemeClr val="tx1"/>
              </a:solidFill>
            </a:endParaRPr>
          </a:p>
        </p:txBody>
      </p:sp>
    </p:spTree>
    <p:extLst>
      <p:ext uri="{BB962C8B-B14F-4D97-AF65-F5344CB8AC3E}">
        <p14:creationId xmlns:p14="http://schemas.microsoft.com/office/powerpoint/2010/main" val="366424033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alphaModFix amt="40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4153" y="807928"/>
            <a:ext cx="11849622" cy="548431"/>
          </a:xfrm>
        </p:spPr>
        <p:txBody>
          <a:bodyPr>
            <a:normAutofit fontScale="90000"/>
          </a:bodyPr>
          <a:lstStyle/>
          <a:p>
            <a:pPr algn="ctr"/>
            <a:r>
              <a:rPr lang="en-GB" sz="4000" b="1" dirty="0" smtClean="0">
                <a:solidFill>
                  <a:srgbClr val="C00000"/>
                </a:solidFill>
              </a:rPr>
              <a:t/>
            </a:r>
            <a:br>
              <a:rPr lang="en-GB" sz="4000" b="1" dirty="0" smtClean="0">
                <a:solidFill>
                  <a:srgbClr val="C00000"/>
                </a:solidFill>
              </a:rPr>
            </a:br>
            <a:r>
              <a:rPr lang="en-GB" sz="4000" b="1" dirty="0">
                <a:solidFill>
                  <a:srgbClr val="C00000"/>
                </a:solidFill>
              </a:rPr>
              <a:t/>
            </a:r>
            <a:br>
              <a:rPr lang="en-GB" sz="4000" b="1" dirty="0">
                <a:solidFill>
                  <a:srgbClr val="C00000"/>
                </a:solidFill>
              </a:rPr>
            </a:br>
            <a:r>
              <a:rPr lang="en-GB" sz="4000" b="1" dirty="0" smtClean="0">
                <a:solidFill>
                  <a:srgbClr val="C00000"/>
                </a:solidFill>
              </a:rPr>
              <a:t/>
            </a:r>
            <a:br>
              <a:rPr lang="en-GB" sz="4000" b="1" dirty="0" smtClean="0">
                <a:solidFill>
                  <a:srgbClr val="C00000"/>
                </a:solidFill>
              </a:rPr>
            </a:br>
            <a:r>
              <a:rPr lang="en-GB" sz="4000" b="1" dirty="0">
                <a:solidFill>
                  <a:srgbClr val="C00000"/>
                </a:solidFill>
              </a:rPr>
              <a:t/>
            </a:r>
            <a:br>
              <a:rPr lang="en-GB" sz="4000" b="1" dirty="0">
                <a:solidFill>
                  <a:srgbClr val="C00000"/>
                </a:solidFill>
              </a:rPr>
            </a:br>
            <a:r>
              <a:rPr lang="en-GB" sz="4000" b="1" dirty="0" smtClean="0">
                <a:solidFill>
                  <a:srgbClr val="C00000"/>
                </a:solidFill>
              </a:rPr>
              <a:t/>
            </a:r>
            <a:br>
              <a:rPr lang="en-GB" sz="4000" b="1" dirty="0" smtClean="0">
                <a:solidFill>
                  <a:srgbClr val="C00000"/>
                </a:solidFill>
              </a:rPr>
            </a:br>
            <a:r>
              <a:rPr lang="en-GB" sz="4000" b="1" dirty="0">
                <a:solidFill>
                  <a:srgbClr val="C00000"/>
                </a:solidFill>
              </a:rPr>
              <a:t/>
            </a:r>
            <a:br>
              <a:rPr lang="en-GB" sz="4000" b="1" dirty="0">
                <a:solidFill>
                  <a:srgbClr val="C00000"/>
                </a:solidFill>
              </a:rPr>
            </a:br>
            <a:r>
              <a:rPr lang="en-GB" sz="2700" b="1" dirty="0">
                <a:solidFill>
                  <a:srgbClr val="C00000"/>
                </a:solidFill>
              </a:rPr>
              <a:t>H</a:t>
            </a:r>
            <a:r>
              <a:rPr lang="en-GB" sz="2700" b="1" dirty="0" smtClean="0">
                <a:solidFill>
                  <a:srgbClr val="C00000"/>
                </a:solidFill>
              </a:rPr>
              <a:t>ighest performing organisations adopt strategies that rely heavily on having talented employees</a:t>
            </a:r>
            <a:endParaRPr lang="en-GB" sz="2700" b="1" dirty="0">
              <a:solidFill>
                <a:srgbClr val="C00000"/>
              </a:solidFill>
            </a:endParaRPr>
          </a:p>
        </p:txBody>
      </p:sp>
      <p:sp>
        <p:nvSpPr>
          <p:cNvPr id="5" name="Content Placeholder 4"/>
          <p:cNvSpPr>
            <a:spLocks noGrp="1"/>
          </p:cNvSpPr>
          <p:nvPr>
            <p:ph idx="1"/>
          </p:nvPr>
        </p:nvSpPr>
        <p:spPr>
          <a:xfrm>
            <a:off x="3307235" y="2185480"/>
            <a:ext cx="4993701" cy="3118599"/>
          </a:xfrm>
        </p:spPr>
        <p:txBody>
          <a:bodyPr>
            <a:normAutofit/>
          </a:bodyPr>
          <a:lstStyle/>
          <a:p>
            <a:pPr marL="0" indent="0">
              <a:buClr>
                <a:srgbClr val="C00000"/>
              </a:buClr>
              <a:buNone/>
            </a:pPr>
            <a:r>
              <a:rPr lang="en-GB" dirty="0" smtClean="0"/>
              <a:t>Organisational strategies range from:    </a:t>
            </a:r>
          </a:p>
          <a:p>
            <a:pPr>
              <a:buClr>
                <a:srgbClr val="C00000"/>
              </a:buClr>
              <a:buFont typeface="Wingdings" panose="05000000000000000000" pitchFamily="2" charset="2"/>
              <a:buChar char="§"/>
            </a:pPr>
            <a:r>
              <a:rPr lang="en-GB" sz="2200" dirty="0" smtClean="0"/>
              <a:t>    </a:t>
            </a:r>
            <a:r>
              <a:rPr lang="en-GB" dirty="0" smtClean="0"/>
              <a:t>Creating </a:t>
            </a:r>
            <a:r>
              <a:rPr lang="en-GB" dirty="0"/>
              <a:t>the Right Organisational </a:t>
            </a:r>
            <a:r>
              <a:rPr lang="en-GB" dirty="0" smtClean="0"/>
              <a:t>Culture</a:t>
            </a:r>
          </a:p>
          <a:p>
            <a:pPr>
              <a:buClr>
                <a:srgbClr val="C00000"/>
              </a:buClr>
              <a:buFont typeface="Wingdings" panose="05000000000000000000" pitchFamily="2" charset="2"/>
              <a:buChar char="§"/>
            </a:pPr>
            <a:r>
              <a:rPr lang="en-GB" dirty="0"/>
              <a:t> </a:t>
            </a:r>
            <a:r>
              <a:rPr lang="en-GB" dirty="0" smtClean="0"/>
              <a:t>    Developing </a:t>
            </a:r>
            <a:r>
              <a:rPr lang="en-GB" dirty="0"/>
              <a:t>New Products &amp; </a:t>
            </a:r>
            <a:r>
              <a:rPr lang="en-GB" dirty="0" smtClean="0"/>
              <a:t>Services</a:t>
            </a:r>
          </a:p>
          <a:p>
            <a:pPr>
              <a:buClr>
                <a:srgbClr val="C00000"/>
              </a:buClr>
              <a:buFont typeface="Wingdings" panose="05000000000000000000" pitchFamily="2" charset="2"/>
              <a:buChar char="§"/>
            </a:pPr>
            <a:r>
              <a:rPr lang="en-GB" dirty="0"/>
              <a:t> </a:t>
            </a:r>
            <a:r>
              <a:rPr lang="en-GB" dirty="0" smtClean="0"/>
              <a:t>    Driving Innovation </a:t>
            </a:r>
          </a:p>
          <a:p>
            <a:pPr>
              <a:buClr>
                <a:srgbClr val="C00000"/>
              </a:buClr>
              <a:buFont typeface="Wingdings" panose="05000000000000000000" pitchFamily="2" charset="2"/>
              <a:buChar char="§"/>
            </a:pPr>
            <a:r>
              <a:rPr lang="en-GB" dirty="0"/>
              <a:t> </a:t>
            </a:r>
            <a:r>
              <a:rPr lang="en-GB" dirty="0" smtClean="0"/>
              <a:t>    Gaining </a:t>
            </a:r>
            <a:r>
              <a:rPr lang="en-GB" dirty="0"/>
              <a:t>Market </a:t>
            </a:r>
            <a:r>
              <a:rPr lang="en-GB" dirty="0" smtClean="0"/>
              <a:t>Share</a:t>
            </a:r>
          </a:p>
          <a:p>
            <a:pPr>
              <a:buClr>
                <a:srgbClr val="C00000"/>
              </a:buClr>
              <a:buFont typeface="Wingdings" panose="05000000000000000000" pitchFamily="2" charset="2"/>
              <a:buChar char="§"/>
            </a:pPr>
            <a:r>
              <a:rPr lang="en-GB" dirty="0"/>
              <a:t> </a:t>
            </a:r>
            <a:r>
              <a:rPr lang="en-GB" dirty="0" smtClean="0"/>
              <a:t>     Improving </a:t>
            </a:r>
            <a:r>
              <a:rPr lang="en-GB" dirty="0"/>
              <a:t>Customer </a:t>
            </a:r>
            <a:r>
              <a:rPr lang="en-GB" dirty="0" smtClean="0"/>
              <a:t>Experience</a:t>
            </a:r>
            <a:r>
              <a:rPr lang="en-GB" dirty="0"/>
              <a:t>.</a:t>
            </a:r>
            <a:endParaRPr lang="en-GB" dirty="0" smtClean="0"/>
          </a:p>
          <a:p>
            <a:endParaRPr lang="en-GB" dirty="0"/>
          </a:p>
          <a:p>
            <a:pPr algn="ctr"/>
            <a:endParaRPr lang="en-GB" sz="3600" dirty="0">
              <a:solidFill>
                <a:srgbClr val="C00000"/>
              </a:solidFill>
            </a:endParaRPr>
          </a:p>
          <a:p>
            <a:endParaRPr lang="en-GB" dirty="0"/>
          </a:p>
        </p:txBody>
      </p:sp>
      <p:pic>
        <p:nvPicPr>
          <p:cNvPr id="8" name="Content Placeholder 3"/>
          <p:cNvPicPr>
            <a:picLocks noChangeAspect="1"/>
          </p:cNvPicPr>
          <p:nvPr/>
        </p:nvPicPr>
        <p:blipFill>
          <a:blip r:embed="rId3" cstate="email">
            <a:extLst>
              <a:ext uri="{BEBA8EAE-BF5A-486C-A8C5-ECC9F3942E4B}">
                <a14:imgProps xmlns:a14="http://schemas.microsoft.com/office/drawing/2010/main">
                  <a14:imgLayer r:embed="rId4">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2259222912"/>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alphaModFix amt="50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1370458" y="5287741"/>
            <a:ext cx="2687975" cy="91213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GB" sz="1400" b="1" kern="1200" dirty="0" smtClean="0">
                <a:solidFill>
                  <a:srgbClr val="FF0000"/>
                </a:solidFill>
              </a:rPr>
              <a:t>SOURCING GRADUATE TALENT</a:t>
            </a:r>
          </a:p>
          <a:p>
            <a:pPr lvl="0" algn="l" defTabSz="622300">
              <a:lnSpc>
                <a:spcPct val="90000"/>
              </a:lnSpc>
              <a:spcBef>
                <a:spcPct val="0"/>
              </a:spcBef>
              <a:spcAft>
                <a:spcPct val="35000"/>
              </a:spcAft>
            </a:pPr>
            <a:r>
              <a:rPr lang="en-GB" sz="1400" b="1" kern="1200" dirty="0" smtClean="0">
                <a:solidFill>
                  <a:schemeClr val="tx1"/>
                </a:solidFill>
              </a:rPr>
              <a:t>Employers, Recruitment Agencies, Career Services, Platforms (Target, LinkedIn), </a:t>
            </a:r>
            <a:r>
              <a:rPr lang="en-GB" sz="1400" b="1" kern="1200" dirty="0" smtClean="0">
                <a:solidFill>
                  <a:srgbClr val="C00000"/>
                </a:solidFill>
              </a:rPr>
              <a:t>Alexander Partners</a:t>
            </a:r>
            <a:endParaRPr lang="en-GB" sz="1400" b="1" kern="1200" dirty="0">
              <a:solidFill>
                <a:srgbClr val="C00000"/>
              </a:solidFill>
            </a:endParaRPr>
          </a:p>
        </p:txBody>
      </p:sp>
      <p:sp>
        <p:nvSpPr>
          <p:cNvPr id="8" name="TextBox 7"/>
          <p:cNvSpPr txBox="1"/>
          <p:nvPr/>
        </p:nvSpPr>
        <p:spPr>
          <a:xfrm>
            <a:off x="4244366" y="4368927"/>
            <a:ext cx="2150171" cy="1461939"/>
          </a:xfrm>
          <a:prstGeom prst="rect">
            <a:avLst/>
          </a:prstGeom>
          <a:noFill/>
        </p:spPr>
        <p:txBody>
          <a:bodyPr wrap="square" rtlCol="0">
            <a:spAutoFit/>
          </a:bodyPr>
          <a:lstStyle/>
          <a:p>
            <a:r>
              <a:rPr lang="en-GB" sz="1400" b="1" dirty="0" smtClean="0">
                <a:solidFill>
                  <a:srgbClr val="0070C0"/>
                </a:solidFill>
              </a:rPr>
              <a:t>SELECTION </a:t>
            </a:r>
          </a:p>
          <a:p>
            <a:pPr>
              <a:spcAft>
                <a:spcPts val="600"/>
              </a:spcAft>
            </a:pPr>
            <a:r>
              <a:rPr lang="en-GB" sz="1400" b="1" dirty="0" smtClean="0">
                <a:solidFill>
                  <a:srgbClr val="0070C0"/>
                </a:solidFill>
              </a:rPr>
              <a:t>(Initial Screening)</a:t>
            </a:r>
          </a:p>
          <a:p>
            <a:r>
              <a:rPr lang="en-GB" sz="1400" b="1" dirty="0" smtClean="0"/>
              <a:t>Employers, </a:t>
            </a:r>
          </a:p>
          <a:p>
            <a:r>
              <a:rPr lang="en-GB" sz="1400" b="1" dirty="0" smtClean="0"/>
              <a:t>Recruitment Agencies, Testing Platforms (</a:t>
            </a:r>
            <a:r>
              <a:rPr lang="en-GB" sz="1400" b="1" dirty="0" err="1" smtClean="0"/>
              <a:t>eg</a:t>
            </a:r>
            <a:r>
              <a:rPr lang="en-GB" sz="1400" b="1" dirty="0" smtClean="0"/>
              <a:t> SHL), </a:t>
            </a:r>
            <a:r>
              <a:rPr lang="en-GB" sz="1400" b="1" dirty="0" smtClean="0">
                <a:solidFill>
                  <a:srgbClr val="C00000"/>
                </a:solidFill>
              </a:rPr>
              <a:t>Alexander Partners</a:t>
            </a:r>
            <a:endParaRPr lang="en-GB" sz="1400" b="1" dirty="0">
              <a:solidFill>
                <a:srgbClr val="C00000"/>
              </a:solidFill>
            </a:endParaRPr>
          </a:p>
        </p:txBody>
      </p:sp>
      <p:sp>
        <p:nvSpPr>
          <p:cNvPr id="9" name="Rectangle 8"/>
          <p:cNvSpPr/>
          <p:nvPr/>
        </p:nvSpPr>
        <p:spPr>
          <a:xfrm>
            <a:off x="6298554" y="3337876"/>
            <a:ext cx="1611633" cy="1031051"/>
          </a:xfrm>
          <a:prstGeom prst="rect">
            <a:avLst/>
          </a:prstGeom>
        </p:spPr>
        <p:txBody>
          <a:bodyPr wrap="square">
            <a:spAutoFit/>
          </a:bodyPr>
          <a:lstStyle/>
          <a:p>
            <a:r>
              <a:rPr lang="en-GB" sz="1400" b="1" dirty="0">
                <a:solidFill>
                  <a:srgbClr val="FF0000"/>
                </a:solidFill>
              </a:rPr>
              <a:t>SELECTION </a:t>
            </a:r>
          </a:p>
          <a:p>
            <a:pPr>
              <a:spcAft>
                <a:spcPts val="600"/>
              </a:spcAft>
            </a:pPr>
            <a:r>
              <a:rPr lang="en-GB" sz="1400" b="1" dirty="0">
                <a:solidFill>
                  <a:srgbClr val="FF0000"/>
                </a:solidFill>
              </a:rPr>
              <a:t>(Short Listing)</a:t>
            </a:r>
          </a:p>
          <a:p>
            <a:r>
              <a:rPr lang="en-GB" sz="1400" b="1" dirty="0" smtClean="0"/>
              <a:t>Employers, </a:t>
            </a:r>
            <a:r>
              <a:rPr lang="en-GB" sz="1400" b="1" dirty="0" smtClean="0">
                <a:solidFill>
                  <a:srgbClr val="C00000"/>
                </a:solidFill>
              </a:rPr>
              <a:t>Alexander Partners</a:t>
            </a:r>
            <a:endParaRPr lang="en-GB" sz="1400" dirty="0">
              <a:solidFill>
                <a:srgbClr val="C00000"/>
              </a:solidFill>
            </a:endParaRPr>
          </a:p>
        </p:txBody>
      </p:sp>
      <p:sp>
        <p:nvSpPr>
          <p:cNvPr id="13" name="TextBox 12"/>
          <p:cNvSpPr txBox="1"/>
          <p:nvPr/>
        </p:nvSpPr>
        <p:spPr>
          <a:xfrm>
            <a:off x="8122735" y="2104824"/>
            <a:ext cx="1378257" cy="815608"/>
          </a:xfrm>
          <a:prstGeom prst="rect">
            <a:avLst/>
          </a:prstGeom>
          <a:noFill/>
        </p:spPr>
        <p:txBody>
          <a:bodyPr wrap="square" rtlCol="0">
            <a:spAutoFit/>
          </a:bodyPr>
          <a:lstStyle/>
          <a:p>
            <a:r>
              <a:rPr lang="en-GB" sz="1400" b="1" dirty="0" smtClean="0">
                <a:solidFill>
                  <a:srgbClr val="0070C0"/>
                </a:solidFill>
              </a:rPr>
              <a:t>SELECTION </a:t>
            </a:r>
          </a:p>
          <a:p>
            <a:pPr>
              <a:spcAft>
                <a:spcPts val="600"/>
              </a:spcAft>
            </a:pPr>
            <a:r>
              <a:rPr lang="en-GB" sz="1400" b="1" dirty="0" smtClean="0">
                <a:solidFill>
                  <a:srgbClr val="0070C0"/>
                </a:solidFill>
              </a:rPr>
              <a:t>(Final Selection)</a:t>
            </a:r>
          </a:p>
          <a:p>
            <a:r>
              <a:rPr lang="en-GB" sz="1400" b="1" dirty="0" smtClean="0"/>
              <a:t>Employers</a:t>
            </a:r>
            <a:endParaRPr lang="en-GB" sz="1400" b="1" dirty="0"/>
          </a:p>
        </p:txBody>
      </p:sp>
      <p:sp>
        <p:nvSpPr>
          <p:cNvPr id="14" name="TextBox 13"/>
          <p:cNvSpPr txBox="1"/>
          <p:nvPr/>
        </p:nvSpPr>
        <p:spPr>
          <a:xfrm>
            <a:off x="9820405" y="994032"/>
            <a:ext cx="1903956" cy="1031051"/>
          </a:xfrm>
          <a:prstGeom prst="rect">
            <a:avLst/>
          </a:prstGeom>
          <a:noFill/>
        </p:spPr>
        <p:txBody>
          <a:bodyPr wrap="square" rtlCol="0">
            <a:spAutoFit/>
          </a:bodyPr>
          <a:lstStyle/>
          <a:p>
            <a:r>
              <a:rPr lang="en-GB" sz="1400" b="1" dirty="0" smtClean="0">
                <a:solidFill>
                  <a:srgbClr val="FF0000"/>
                </a:solidFill>
              </a:rPr>
              <a:t>WORKPLACE SUPPORT</a:t>
            </a:r>
          </a:p>
          <a:p>
            <a:pPr>
              <a:spcAft>
                <a:spcPts val="600"/>
              </a:spcAft>
            </a:pPr>
            <a:r>
              <a:rPr lang="en-GB" sz="1400" b="1" dirty="0" smtClean="0">
                <a:solidFill>
                  <a:srgbClr val="FF0000"/>
                </a:solidFill>
              </a:rPr>
              <a:t> (Formative Period)</a:t>
            </a:r>
          </a:p>
          <a:p>
            <a:r>
              <a:rPr lang="en-GB" sz="1400" b="1" dirty="0" smtClean="0"/>
              <a:t>Employers,</a:t>
            </a:r>
          </a:p>
          <a:p>
            <a:r>
              <a:rPr lang="en-GB" sz="1400" b="1" dirty="0" smtClean="0">
                <a:solidFill>
                  <a:srgbClr val="C00000"/>
                </a:solidFill>
              </a:rPr>
              <a:t>Alexander Partners</a:t>
            </a:r>
            <a:endParaRPr lang="en-GB" sz="1400" b="1" dirty="0">
              <a:solidFill>
                <a:srgbClr val="C00000"/>
              </a:solidFill>
            </a:endParaRPr>
          </a:p>
        </p:txBody>
      </p:sp>
      <p:sp>
        <p:nvSpPr>
          <p:cNvPr id="15" name="Title 1"/>
          <p:cNvSpPr>
            <a:spLocks noGrp="1"/>
          </p:cNvSpPr>
          <p:nvPr>
            <p:ph type="title"/>
          </p:nvPr>
        </p:nvSpPr>
        <p:spPr>
          <a:xfrm>
            <a:off x="1601564" y="507304"/>
            <a:ext cx="8218841" cy="486728"/>
          </a:xfrm>
        </p:spPr>
        <p:txBody>
          <a:bodyPr>
            <a:normAutofit/>
          </a:bodyPr>
          <a:lstStyle/>
          <a:p>
            <a:r>
              <a:rPr lang="en-GB" sz="2400" b="1" dirty="0" smtClean="0">
                <a:solidFill>
                  <a:srgbClr val="C00000"/>
                </a:solidFill>
              </a:rPr>
              <a:t>Graduate talent is routinely sourced and recruited using third parties </a:t>
            </a:r>
            <a:endParaRPr lang="en-GB" sz="2400" b="1" dirty="0">
              <a:solidFill>
                <a:srgbClr val="C00000"/>
              </a:solidFill>
            </a:endParaRPr>
          </a:p>
        </p:txBody>
      </p:sp>
      <p:pic>
        <p:nvPicPr>
          <p:cNvPr id="12" name="Content Placeholder 3"/>
          <p:cNvPicPr>
            <a:picLocks noChangeAspect="1"/>
          </p:cNvPicPr>
          <p:nvPr/>
        </p:nvPicPr>
        <p:blipFill>
          <a:blip r:embed="rId3" cstate="email">
            <a:extLst>
              <a:ext uri="{BEBA8EAE-BF5A-486C-A8C5-ECC9F3942E4B}">
                <a14:imgProps xmlns:a14="http://schemas.microsoft.com/office/drawing/2010/main">
                  <a14:imgLayer r:embed="rId4">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1415551709"/>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176269" y="1891431"/>
            <a:ext cx="6015731" cy="4417266"/>
          </a:xfrm>
          <a:prstGeom prst="rect">
            <a:avLst/>
          </a:prstGeom>
        </p:spPr>
      </p:pic>
      <p:sp>
        <p:nvSpPr>
          <p:cNvPr id="5" name="Title 1"/>
          <p:cNvSpPr>
            <a:spLocks noGrp="1"/>
          </p:cNvSpPr>
          <p:nvPr>
            <p:ph type="title"/>
          </p:nvPr>
        </p:nvSpPr>
        <p:spPr>
          <a:xfrm>
            <a:off x="2266711" y="848883"/>
            <a:ext cx="8283282" cy="522491"/>
          </a:xfrm>
        </p:spPr>
        <p:txBody>
          <a:bodyPr>
            <a:normAutofit/>
          </a:bodyPr>
          <a:lstStyle/>
          <a:p>
            <a:pPr algn="ctr"/>
            <a:r>
              <a:rPr lang="en-GB" sz="2400" b="1" dirty="0" smtClean="0">
                <a:solidFill>
                  <a:srgbClr val="C00000"/>
                </a:solidFill>
              </a:rPr>
              <a:t>Potential employers must understand </a:t>
            </a:r>
            <a:r>
              <a:rPr lang="en-GB" sz="2400" b="1" dirty="0">
                <a:solidFill>
                  <a:srgbClr val="C00000"/>
                </a:solidFill>
              </a:rPr>
              <a:t>t</a:t>
            </a:r>
            <a:r>
              <a:rPr lang="en-GB" sz="2400" b="1" dirty="0" smtClean="0">
                <a:solidFill>
                  <a:srgbClr val="C00000"/>
                </a:solidFill>
              </a:rPr>
              <a:t>odays pool of graduate talent</a:t>
            </a:r>
            <a:endParaRPr lang="en-GB" sz="2400" b="1" dirty="0">
              <a:solidFill>
                <a:srgbClr val="C00000"/>
              </a:solidFill>
            </a:endParaRPr>
          </a:p>
        </p:txBody>
      </p:sp>
      <p:sp>
        <p:nvSpPr>
          <p:cNvPr id="2" name="TextBox 1"/>
          <p:cNvSpPr txBox="1"/>
          <p:nvPr/>
        </p:nvSpPr>
        <p:spPr>
          <a:xfrm>
            <a:off x="1297734" y="2056924"/>
            <a:ext cx="5029199" cy="3276282"/>
          </a:xfrm>
          <a:prstGeom prst="rect">
            <a:avLst/>
          </a:prstGeom>
          <a:noFill/>
        </p:spPr>
        <p:txBody>
          <a:bodyPr wrap="square" rtlCol="0">
            <a:spAutoFit/>
          </a:bodyPr>
          <a:lstStyle/>
          <a:p>
            <a:pPr marL="342900" indent="-342900">
              <a:lnSpc>
                <a:spcPct val="150000"/>
              </a:lnSpc>
              <a:buClr>
                <a:srgbClr val="C00000"/>
              </a:buClr>
              <a:buFont typeface="Wingdings" panose="05000000000000000000" pitchFamily="2" charset="2"/>
              <a:buChar char="§"/>
            </a:pPr>
            <a:r>
              <a:rPr lang="en-GB" sz="2000" dirty="0" smtClean="0"/>
              <a:t>Comfortable working in teams </a:t>
            </a:r>
          </a:p>
          <a:p>
            <a:pPr marL="342900" indent="-342900">
              <a:lnSpc>
                <a:spcPct val="150000"/>
              </a:lnSpc>
              <a:buClr>
                <a:srgbClr val="C00000"/>
              </a:buClr>
              <a:buFont typeface="Wingdings" panose="05000000000000000000" pitchFamily="2" charset="2"/>
              <a:buChar char="§"/>
            </a:pPr>
            <a:r>
              <a:rPr lang="en-GB" sz="2000" dirty="0" smtClean="0"/>
              <a:t>Great at multi-tasking</a:t>
            </a:r>
          </a:p>
          <a:p>
            <a:pPr marL="342900" indent="-342900">
              <a:lnSpc>
                <a:spcPct val="150000"/>
              </a:lnSpc>
              <a:buClr>
                <a:srgbClr val="C00000"/>
              </a:buClr>
              <a:buFont typeface="Wingdings" panose="05000000000000000000" pitchFamily="2" charset="2"/>
              <a:buChar char="§"/>
            </a:pPr>
            <a:r>
              <a:rPr lang="en-GB" sz="2000" dirty="0" smtClean="0"/>
              <a:t>Highly educated</a:t>
            </a:r>
          </a:p>
          <a:p>
            <a:pPr marL="342900" indent="-342900">
              <a:lnSpc>
                <a:spcPct val="150000"/>
              </a:lnSpc>
              <a:buClr>
                <a:srgbClr val="C00000"/>
              </a:buClr>
              <a:buFont typeface="Wingdings" panose="05000000000000000000" pitchFamily="2" charset="2"/>
              <a:buChar char="§"/>
            </a:pPr>
            <a:r>
              <a:rPr lang="en-GB" sz="2000" dirty="0" smtClean="0"/>
              <a:t>Longing to prove themselves on the job</a:t>
            </a:r>
          </a:p>
          <a:p>
            <a:pPr marL="342900" indent="-342900">
              <a:lnSpc>
                <a:spcPct val="150000"/>
              </a:lnSpc>
              <a:buClr>
                <a:srgbClr val="C00000"/>
              </a:buClr>
              <a:buFont typeface="Wingdings" panose="05000000000000000000" pitchFamily="2" charset="2"/>
              <a:buChar char="§"/>
            </a:pPr>
            <a:r>
              <a:rPr lang="en-GB" sz="2000" dirty="0" smtClean="0"/>
              <a:t>Motivated by making a difference</a:t>
            </a:r>
          </a:p>
          <a:p>
            <a:pPr marL="342900" indent="-342900">
              <a:lnSpc>
                <a:spcPct val="150000"/>
              </a:lnSpc>
              <a:buClr>
                <a:srgbClr val="C00000"/>
              </a:buClr>
              <a:buFont typeface="Wingdings" panose="05000000000000000000" pitchFamily="2" charset="2"/>
              <a:buChar char="§"/>
            </a:pPr>
            <a:r>
              <a:rPr lang="en-GB" sz="2000" dirty="0" smtClean="0"/>
              <a:t>Natural collaborators</a:t>
            </a:r>
          </a:p>
          <a:p>
            <a:pPr marL="342900" indent="-342900">
              <a:lnSpc>
                <a:spcPct val="150000"/>
              </a:lnSpc>
              <a:buClr>
                <a:srgbClr val="C00000"/>
              </a:buClr>
              <a:buFont typeface="Wingdings" panose="05000000000000000000" pitchFamily="2" charset="2"/>
              <a:buChar char="§"/>
            </a:pPr>
            <a:r>
              <a:rPr lang="en-GB" sz="2000" dirty="0" smtClean="0"/>
              <a:t>Tech and social media savvy</a:t>
            </a:r>
            <a:endParaRPr lang="en-GB" sz="2000" dirty="0"/>
          </a:p>
        </p:txBody>
      </p:sp>
      <p:pic>
        <p:nvPicPr>
          <p:cNvPr id="8" name="Content Placeholder 3"/>
          <p:cNvPicPr>
            <a:picLocks noChangeAspect="1"/>
          </p:cNvPicPr>
          <p:nvPr/>
        </p:nvPicPr>
        <p:blipFill>
          <a:blip r:embed="rId3" cstate="email">
            <a:extLst>
              <a:ext uri="{BEBA8EAE-BF5A-486C-A8C5-ECC9F3942E4B}">
                <a14:imgProps xmlns:a14="http://schemas.microsoft.com/office/drawing/2010/main">
                  <a14:imgLayer r:embed="rId4">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391491735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alphaModFix amt="45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1097280" y="885092"/>
            <a:ext cx="10058400" cy="476641"/>
          </a:xfrm>
        </p:spPr>
        <p:txBody>
          <a:bodyPr>
            <a:normAutofit/>
          </a:bodyPr>
          <a:lstStyle/>
          <a:p>
            <a:pPr algn="ctr"/>
            <a:r>
              <a:rPr lang="en-GB" sz="2400" b="1" dirty="0" smtClean="0">
                <a:solidFill>
                  <a:srgbClr val="C00000"/>
                </a:solidFill>
              </a:rPr>
              <a:t>There are a number of key indicators that Millennials look for in employers</a:t>
            </a:r>
            <a:endParaRPr lang="en-GB" sz="2400" b="1" dirty="0">
              <a:solidFill>
                <a:srgbClr val="C00000"/>
              </a:solidFill>
            </a:endParaRPr>
          </a:p>
        </p:txBody>
      </p:sp>
      <p:graphicFrame>
        <p:nvGraphicFramePr>
          <p:cNvPr id="12" name="Chart 11"/>
          <p:cNvGraphicFramePr/>
          <p:nvPr>
            <p:extLst>
              <p:ext uri="{D42A27DB-BD31-4B8C-83A1-F6EECF244321}">
                <p14:modId xmlns:p14="http://schemas.microsoft.com/office/powerpoint/2010/main" val="758416391"/>
              </p:ext>
            </p:extLst>
          </p:nvPr>
        </p:nvGraphicFramePr>
        <p:xfrm>
          <a:off x="720246" y="1729370"/>
          <a:ext cx="8029183" cy="4579326"/>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2348630" y="5999067"/>
            <a:ext cx="1810011" cy="246221"/>
          </a:xfrm>
          <a:prstGeom prst="rect">
            <a:avLst/>
          </a:prstGeom>
          <a:noFill/>
        </p:spPr>
        <p:txBody>
          <a:bodyPr wrap="square" rtlCol="0">
            <a:spAutoFit/>
          </a:bodyPr>
          <a:lstStyle/>
          <a:p>
            <a:r>
              <a:rPr lang="en-GB" sz="1000" dirty="0" smtClean="0">
                <a:solidFill>
                  <a:schemeClr val="accent1">
                    <a:lumMod val="75000"/>
                  </a:schemeClr>
                </a:solidFill>
              </a:rPr>
              <a:t>Source: </a:t>
            </a:r>
            <a:r>
              <a:rPr lang="en-GB" sz="1000" dirty="0" err="1" smtClean="0">
                <a:solidFill>
                  <a:schemeClr val="accent1">
                    <a:lumMod val="75000"/>
                  </a:schemeClr>
                </a:solidFill>
              </a:rPr>
              <a:t>Collegefeed</a:t>
            </a:r>
            <a:r>
              <a:rPr lang="en-GB" sz="1000" dirty="0" smtClean="0">
                <a:solidFill>
                  <a:schemeClr val="accent1">
                    <a:lumMod val="75000"/>
                  </a:schemeClr>
                </a:solidFill>
              </a:rPr>
              <a:t>, 2014</a:t>
            </a:r>
            <a:endParaRPr lang="en-GB" sz="1000" dirty="0">
              <a:solidFill>
                <a:schemeClr val="accent1">
                  <a:lumMod val="75000"/>
                </a:schemeClr>
              </a:solidFill>
            </a:endParaRPr>
          </a:p>
        </p:txBody>
      </p:sp>
      <p:pic>
        <p:nvPicPr>
          <p:cNvPr id="9" name="Content Placeholder 3"/>
          <p:cNvPicPr>
            <a:picLocks noChangeAspect="1"/>
          </p:cNvPicPr>
          <p:nvPr/>
        </p:nvPicPr>
        <p:blipFill>
          <a:blip r:embed="rId5" cstate="email">
            <a:extLst>
              <a:ext uri="{BEBA8EAE-BF5A-486C-A8C5-ECC9F3942E4B}">
                <a14:imgProps xmlns:a14="http://schemas.microsoft.com/office/drawing/2010/main">
                  <a14:imgLayer r:embed="rId6">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190418781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alphaModFix amt="50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701459" y="917766"/>
            <a:ext cx="11177152" cy="461665"/>
          </a:xfrm>
          <a:prstGeom prst="rect">
            <a:avLst/>
          </a:prstGeom>
        </p:spPr>
        <p:txBody>
          <a:bodyPr wrap="square">
            <a:spAutoFit/>
          </a:bodyPr>
          <a:lstStyle/>
          <a:p>
            <a:pPr algn="ctr"/>
            <a:r>
              <a:rPr lang="en-GB" sz="2400" b="1" dirty="0">
                <a:solidFill>
                  <a:srgbClr val="C00000"/>
                </a:solidFill>
                <a:latin typeface="+mj-lt"/>
              </a:rPr>
              <a:t>Our unique approach positively </a:t>
            </a:r>
            <a:r>
              <a:rPr lang="en-GB" sz="2400" b="1" dirty="0" smtClean="0">
                <a:solidFill>
                  <a:srgbClr val="C00000"/>
                </a:solidFill>
                <a:latin typeface="+mj-lt"/>
              </a:rPr>
              <a:t>impact </a:t>
            </a:r>
            <a:r>
              <a:rPr lang="en-GB" sz="2400" b="1" dirty="0">
                <a:solidFill>
                  <a:srgbClr val="C00000"/>
                </a:solidFill>
                <a:latin typeface="+mj-lt"/>
              </a:rPr>
              <a:t>on the four </a:t>
            </a:r>
            <a:r>
              <a:rPr lang="en-GB" sz="2400" b="1" dirty="0" smtClean="0">
                <a:solidFill>
                  <a:srgbClr val="C00000"/>
                </a:solidFill>
                <a:latin typeface="+mj-lt"/>
              </a:rPr>
              <a:t>constraints on recruitment (CARP) </a:t>
            </a:r>
            <a:endParaRPr lang="en-GB" sz="2400" b="1" dirty="0">
              <a:solidFill>
                <a:srgbClr val="C00000"/>
              </a:solidFill>
              <a:latin typeface="+mj-lt"/>
            </a:endParaRPr>
          </a:p>
        </p:txBody>
      </p:sp>
      <p:sp>
        <p:nvSpPr>
          <p:cNvPr id="11" name="Content Placeholder 10"/>
          <p:cNvSpPr>
            <a:spLocks noGrp="1"/>
          </p:cNvSpPr>
          <p:nvPr>
            <p:ph idx="1"/>
          </p:nvPr>
        </p:nvSpPr>
        <p:spPr>
          <a:xfrm>
            <a:off x="4928944" y="2540946"/>
            <a:ext cx="2317363" cy="1879749"/>
          </a:xfrm>
        </p:spPr>
        <p:txBody>
          <a:bodyPr>
            <a:normAutofit fontScale="85000" lnSpcReduction="20000"/>
          </a:bodyPr>
          <a:lstStyle/>
          <a:p>
            <a:pPr marL="0" indent="0" algn="ctr">
              <a:buNone/>
            </a:pPr>
            <a:endParaRPr lang="en-GB" dirty="0" smtClean="0"/>
          </a:p>
          <a:p>
            <a:pPr marL="0" indent="0">
              <a:lnSpc>
                <a:spcPct val="110000"/>
              </a:lnSpc>
              <a:spcBef>
                <a:spcPts val="0"/>
              </a:spcBef>
              <a:spcAft>
                <a:spcPts val="800"/>
              </a:spcAft>
              <a:buNone/>
            </a:pPr>
            <a:r>
              <a:rPr lang="en-GB" sz="2600" b="1" dirty="0" smtClean="0">
                <a:solidFill>
                  <a:srgbClr val="C00000"/>
                </a:solidFill>
              </a:rPr>
              <a:t>C</a:t>
            </a:r>
            <a:r>
              <a:rPr lang="en-GB" sz="2200" dirty="0" smtClean="0"/>
              <a:t>orporate </a:t>
            </a:r>
            <a:r>
              <a:rPr lang="en-GB" sz="2200" dirty="0"/>
              <a:t>Image </a:t>
            </a:r>
            <a:endParaRPr lang="en-GB" sz="2200" dirty="0" smtClean="0"/>
          </a:p>
          <a:p>
            <a:pPr marL="0" indent="0">
              <a:lnSpc>
                <a:spcPct val="110000"/>
              </a:lnSpc>
              <a:spcBef>
                <a:spcPts val="0"/>
              </a:spcBef>
              <a:spcAft>
                <a:spcPts val="800"/>
              </a:spcAft>
              <a:buNone/>
            </a:pPr>
            <a:r>
              <a:rPr lang="en-GB" sz="2600" b="1" dirty="0" smtClean="0">
                <a:solidFill>
                  <a:srgbClr val="C00000"/>
                </a:solidFill>
              </a:rPr>
              <a:t>A</a:t>
            </a:r>
            <a:r>
              <a:rPr lang="en-GB" sz="2200" dirty="0" smtClean="0"/>
              <a:t>ttractiveness </a:t>
            </a:r>
            <a:r>
              <a:rPr lang="en-GB" sz="2200" dirty="0"/>
              <a:t>of </a:t>
            </a:r>
            <a:r>
              <a:rPr lang="en-GB" sz="2200" dirty="0" smtClean="0"/>
              <a:t>Job</a:t>
            </a:r>
          </a:p>
          <a:p>
            <a:pPr marL="0" indent="0">
              <a:lnSpc>
                <a:spcPct val="110000"/>
              </a:lnSpc>
              <a:spcBef>
                <a:spcPts val="0"/>
              </a:spcBef>
              <a:spcAft>
                <a:spcPts val="800"/>
              </a:spcAft>
              <a:buNone/>
            </a:pPr>
            <a:r>
              <a:rPr lang="en-GB" sz="2600" b="1" dirty="0" smtClean="0">
                <a:solidFill>
                  <a:srgbClr val="C00000"/>
                </a:solidFill>
              </a:rPr>
              <a:t>R</a:t>
            </a:r>
            <a:r>
              <a:rPr lang="en-GB" sz="2200" dirty="0" smtClean="0"/>
              <a:t>ecruitment Costs</a:t>
            </a:r>
          </a:p>
          <a:p>
            <a:pPr marL="0" indent="0">
              <a:lnSpc>
                <a:spcPct val="110000"/>
              </a:lnSpc>
              <a:spcBef>
                <a:spcPts val="0"/>
              </a:spcBef>
              <a:spcAft>
                <a:spcPts val="800"/>
              </a:spcAft>
              <a:buNone/>
            </a:pPr>
            <a:r>
              <a:rPr lang="en-GB" sz="2600" b="1" dirty="0" smtClean="0">
                <a:solidFill>
                  <a:srgbClr val="C00000"/>
                </a:solidFill>
              </a:rPr>
              <a:t>P</a:t>
            </a:r>
            <a:r>
              <a:rPr lang="en-GB" sz="2200" dirty="0" smtClean="0"/>
              <a:t>olicies.</a:t>
            </a:r>
            <a:endParaRPr lang="en-GB" sz="2200" dirty="0"/>
          </a:p>
        </p:txBody>
      </p:sp>
      <p:pic>
        <p:nvPicPr>
          <p:cNvPr id="7" name="Content Placeholder 3"/>
          <p:cNvPicPr>
            <a:picLocks noChangeAspect="1"/>
          </p:cNvPicPr>
          <p:nvPr/>
        </p:nvPicPr>
        <p:blipFill>
          <a:blip r:embed="rId3" cstate="email">
            <a:extLst>
              <a:ext uri="{BEBA8EAE-BF5A-486C-A8C5-ECC9F3942E4B}">
                <a14:imgProps xmlns:a14="http://schemas.microsoft.com/office/drawing/2010/main">
                  <a14:imgLayer r:embed="rId4">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2101818524"/>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alphaModFix amt="50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22328" y="773220"/>
            <a:ext cx="9256735" cy="791525"/>
          </a:xfrm>
        </p:spPr>
        <p:txBody>
          <a:bodyPr>
            <a:noAutofit/>
          </a:bodyPr>
          <a:lstStyle/>
          <a:p>
            <a:pPr algn="ctr"/>
            <a:r>
              <a:rPr lang="en-GB" sz="2400" b="1" dirty="0" smtClean="0">
                <a:solidFill>
                  <a:srgbClr val="C00000"/>
                </a:solidFill>
              </a:rPr>
              <a:t>Our unique approach also positively impacts on the four pillars used to </a:t>
            </a:r>
            <a:br>
              <a:rPr lang="en-GB" sz="2400" b="1" dirty="0" smtClean="0">
                <a:solidFill>
                  <a:srgbClr val="C00000"/>
                </a:solidFill>
              </a:rPr>
            </a:br>
            <a:r>
              <a:rPr lang="en-GB" sz="2400" b="1" dirty="0" smtClean="0">
                <a:solidFill>
                  <a:srgbClr val="C00000"/>
                </a:solidFill>
              </a:rPr>
              <a:t>evaluate recruitment (RYCE)</a:t>
            </a:r>
            <a:endParaRPr lang="en-GB" sz="2400" b="1" dirty="0">
              <a:solidFill>
                <a:srgbClr val="C00000"/>
              </a:solidFill>
            </a:endParaRPr>
          </a:p>
        </p:txBody>
      </p:sp>
      <p:sp>
        <p:nvSpPr>
          <p:cNvPr id="5" name="Content Placeholder 4"/>
          <p:cNvSpPr>
            <a:spLocks noGrp="1"/>
          </p:cNvSpPr>
          <p:nvPr>
            <p:ph idx="1"/>
          </p:nvPr>
        </p:nvSpPr>
        <p:spPr>
          <a:xfrm>
            <a:off x="3373900" y="2303558"/>
            <a:ext cx="6183459" cy="2802323"/>
          </a:xfrm>
        </p:spPr>
        <p:txBody>
          <a:bodyPr>
            <a:noAutofit/>
          </a:bodyPr>
          <a:lstStyle/>
          <a:p>
            <a:pPr marL="0" indent="0">
              <a:buNone/>
            </a:pPr>
            <a:r>
              <a:rPr lang="en-GB" sz="2400" b="1" dirty="0" smtClean="0">
                <a:solidFill>
                  <a:srgbClr val="C00000"/>
                </a:solidFill>
              </a:rPr>
              <a:t>R</a:t>
            </a:r>
            <a:r>
              <a:rPr lang="en-GB" dirty="0" smtClean="0"/>
              <a:t>etention Rate (percentage of talent remaining at the organisation during their formative period)</a:t>
            </a:r>
          </a:p>
          <a:p>
            <a:pPr marL="0" indent="0">
              <a:buNone/>
            </a:pPr>
            <a:r>
              <a:rPr lang="en-GB" sz="2400" b="1" dirty="0" smtClean="0">
                <a:solidFill>
                  <a:srgbClr val="C00000"/>
                </a:solidFill>
              </a:rPr>
              <a:t>Y</a:t>
            </a:r>
            <a:r>
              <a:rPr lang="en-GB" dirty="0" smtClean="0"/>
              <a:t>ield </a:t>
            </a:r>
            <a:r>
              <a:rPr lang="en-GB" dirty="0"/>
              <a:t>Ratio (</a:t>
            </a:r>
            <a:r>
              <a:rPr lang="en-GB" dirty="0" smtClean="0"/>
              <a:t>comparison, </a:t>
            </a:r>
            <a:r>
              <a:rPr lang="en-GB" dirty="0"/>
              <a:t>number of applicants at each </a:t>
            </a:r>
            <a:r>
              <a:rPr lang="en-GB" dirty="0" smtClean="0"/>
              <a:t>stage </a:t>
            </a:r>
            <a:r>
              <a:rPr lang="en-GB" dirty="0"/>
              <a:t>of </a:t>
            </a:r>
            <a:r>
              <a:rPr lang="en-GB" dirty="0" smtClean="0"/>
              <a:t>the recruitment </a:t>
            </a:r>
            <a:r>
              <a:rPr lang="en-GB" dirty="0"/>
              <a:t>process</a:t>
            </a:r>
            <a:r>
              <a:rPr lang="en-GB" dirty="0" smtClean="0"/>
              <a:t>)</a:t>
            </a:r>
          </a:p>
          <a:p>
            <a:pPr marL="0" indent="0">
              <a:buNone/>
            </a:pPr>
            <a:r>
              <a:rPr lang="en-GB" sz="2400" b="1" dirty="0" smtClean="0">
                <a:solidFill>
                  <a:srgbClr val="C00000"/>
                </a:solidFill>
              </a:rPr>
              <a:t>C</a:t>
            </a:r>
            <a:r>
              <a:rPr lang="en-GB" dirty="0" smtClean="0"/>
              <a:t>alibre (overall </a:t>
            </a:r>
            <a:r>
              <a:rPr lang="en-GB" dirty="0"/>
              <a:t>quality of applicants</a:t>
            </a:r>
            <a:r>
              <a:rPr lang="en-GB" dirty="0" smtClean="0"/>
              <a:t>)</a:t>
            </a:r>
          </a:p>
          <a:p>
            <a:pPr marL="0" indent="0">
              <a:buNone/>
            </a:pPr>
            <a:r>
              <a:rPr lang="en-GB" sz="2400" b="1" dirty="0" smtClean="0">
                <a:solidFill>
                  <a:srgbClr val="C00000"/>
                </a:solidFill>
              </a:rPr>
              <a:t>E</a:t>
            </a:r>
            <a:r>
              <a:rPr lang="en-GB" dirty="0" smtClean="0"/>
              <a:t>valuation (Ratio of recruitment costs to benefits).</a:t>
            </a:r>
            <a:endParaRPr lang="en-GB" dirty="0"/>
          </a:p>
        </p:txBody>
      </p:sp>
      <p:pic>
        <p:nvPicPr>
          <p:cNvPr id="8" name="Content Placeholder 3"/>
          <p:cNvPicPr>
            <a:picLocks noChangeAspect="1"/>
          </p:cNvPicPr>
          <p:nvPr/>
        </p:nvPicPr>
        <p:blipFill>
          <a:blip r:embed="rId3" cstate="email">
            <a:extLst>
              <a:ext uri="{BEBA8EAE-BF5A-486C-A8C5-ECC9F3942E4B}">
                <a14:imgProps xmlns:a14="http://schemas.microsoft.com/office/drawing/2010/main">
                  <a14:imgLayer r:embed="rId4">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378490649"/>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alphaModFix amt="43000"/>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le 6"/>
          <p:cNvSpPr>
            <a:spLocks noGrp="1"/>
          </p:cNvSpPr>
          <p:nvPr>
            <p:ph type="title"/>
          </p:nvPr>
        </p:nvSpPr>
        <p:spPr>
          <a:xfrm>
            <a:off x="3853291" y="876822"/>
            <a:ext cx="4025865" cy="465854"/>
          </a:xfrm>
        </p:spPr>
        <p:txBody>
          <a:bodyPr>
            <a:normAutofit/>
          </a:bodyPr>
          <a:lstStyle/>
          <a:p>
            <a:pPr algn="ctr"/>
            <a:r>
              <a:rPr lang="en-GB" sz="2400" b="1" dirty="0" smtClean="0">
                <a:solidFill>
                  <a:srgbClr val="C00000"/>
                </a:solidFill>
              </a:rPr>
              <a:t>How we deliver our philosophy</a:t>
            </a:r>
            <a:endParaRPr lang="en-GB" sz="2400" dirty="0"/>
          </a:p>
        </p:txBody>
      </p:sp>
      <p:sp>
        <p:nvSpPr>
          <p:cNvPr id="2" name="Content Placeholder 1"/>
          <p:cNvSpPr>
            <a:spLocks noGrp="1"/>
          </p:cNvSpPr>
          <p:nvPr>
            <p:ph idx="1"/>
          </p:nvPr>
        </p:nvSpPr>
        <p:spPr>
          <a:xfrm>
            <a:off x="8763962" y="2778405"/>
            <a:ext cx="2302782" cy="2915135"/>
          </a:xfrm>
          <a:ln>
            <a:noFill/>
          </a:ln>
        </p:spPr>
        <p:txBody>
          <a:bodyPr>
            <a:noAutofit/>
          </a:bodyPr>
          <a:lstStyle/>
          <a:p>
            <a:pPr>
              <a:spcBef>
                <a:spcPts val="600"/>
              </a:spcBef>
            </a:pPr>
            <a:r>
              <a:rPr lang="en-GB" sz="1800" dirty="0" smtClean="0">
                <a:solidFill>
                  <a:srgbClr val="7030A0"/>
                </a:solidFill>
              </a:rPr>
              <a:t>During their formative years, we provide your pool of graduate </a:t>
            </a:r>
            <a:r>
              <a:rPr lang="en-GB" sz="1800" dirty="0">
                <a:solidFill>
                  <a:srgbClr val="7030A0"/>
                </a:solidFill>
              </a:rPr>
              <a:t>t</a:t>
            </a:r>
            <a:r>
              <a:rPr lang="en-GB" sz="1800" dirty="0" smtClean="0">
                <a:solidFill>
                  <a:srgbClr val="7030A0"/>
                </a:solidFill>
              </a:rPr>
              <a:t>alent with 1-to-1 mentoring – your organisation benefits when your senior executives and pool of graduate </a:t>
            </a:r>
            <a:r>
              <a:rPr lang="en-GB" sz="1800" dirty="0">
                <a:solidFill>
                  <a:srgbClr val="7030A0"/>
                </a:solidFill>
              </a:rPr>
              <a:t>t</a:t>
            </a:r>
            <a:r>
              <a:rPr lang="en-GB" sz="1800" dirty="0" smtClean="0">
                <a:solidFill>
                  <a:srgbClr val="7030A0"/>
                </a:solidFill>
              </a:rPr>
              <a:t>alent are independently mentored.</a:t>
            </a:r>
          </a:p>
          <a:p>
            <a:pPr>
              <a:spcBef>
                <a:spcPts val="600"/>
              </a:spcBef>
            </a:pPr>
            <a:endParaRPr lang="en-GB" b="1" dirty="0">
              <a:solidFill>
                <a:srgbClr val="00B050"/>
              </a:solidFill>
            </a:endParaRPr>
          </a:p>
        </p:txBody>
      </p:sp>
      <p:sp>
        <p:nvSpPr>
          <p:cNvPr id="6" name="Content Placeholder 1"/>
          <p:cNvSpPr txBox="1">
            <a:spLocks/>
          </p:cNvSpPr>
          <p:nvPr/>
        </p:nvSpPr>
        <p:spPr>
          <a:xfrm>
            <a:off x="5309753" y="3077799"/>
            <a:ext cx="2215059" cy="2713990"/>
          </a:xfrm>
          <a:prstGeom prst="rect">
            <a:avLst/>
          </a:prstGeom>
          <a:ln>
            <a:noFill/>
          </a:ln>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spcBef>
                <a:spcPts val="0"/>
              </a:spcBef>
            </a:pPr>
            <a:r>
              <a:rPr lang="en-GB" sz="1800" dirty="0" smtClean="0">
                <a:solidFill>
                  <a:srgbClr val="0070C0"/>
                </a:solidFill>
              </a:rPr>
              <a:t>Based on this TGTP, we identify and work with graduates to strengthen their profile before introducing them to you (Targeted Profile Screening). </a:t>
            </a:r>
          </a:p>
        </p:txBody>
      </p:sp>
      <p:sp>
        <p:nvSpPr>
          <p:cNvPr id="7" name="Content Placeholder 1"/>
          <p:cNvSpPr txBox="1">
            <a:spLocks/>
          </p:cNvSpPr>
          <p:nvPr/>
        </p:nvSpPr>
        <p:spPr>
          <a:xfrm>
            <a:off x="1443572" y="3667383"/>
            <a:ext cx="2164404" cy="2163483"/>
          </a:xfrm>
          <a:prstGeom prst="rect">
            <a:avLst/>
          </a:prstGeom>
          <a:ln>
            <a:noFill/>
          </a:ln>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spcBef>
                <a:spcPts val="600"/>
              </a:spcBef>
            </a:pPr>
            <a:r>
              <a:rPr lang="en-GB" sz="1800" dirty="0" smtClean="0">
                <a:solidFill>
                  <a:srgbClr val="C00000"/>
                </a:solidFill>
              </a:rPr>
              <a:t>Define your Target Graduate Talent Profile (TGTP) by extensively mapping your existing talent pool using our unique CSM approach. </a:t>
            </a:r>
          </a:p>
        </p:txBody>
      </p:sp>
      <p:sp>
        <p:nvSpPr>
          <p:cNvPr id="9" name="Oval 8"/>
          <p:cNvSpPr/>
          <p:nvPr/>
        </p:nvSpPr>
        <p:spPr>
          <a:xfrm>
            <a:off x="2215425" y="3077799"/>
            <a:ext cx="520511" cy="502024"/>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1</a:t>
            </a:r>
            <a:endParaRPr lang="en-GB" b="1" dirty="0"/>
          </a:p>
        </p:txBody>
      </p:sp>
      <p:sp>
        <p:nvSpPr>
          <p:cNvPr id="10" name="Oval 9"/>
          <p:cNvSpPr/>
          <p:nvPr/>
        </p:nvSpPr>
        <p:spPr>
          <a:xfrm>
            <a:off x="6012979" y="2457089"/>
            <a:ext cx="520511" cy="502024"/>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2</a:t>
            </a:r>
            <a:endParaRPr lang="en-GB" b="1" dirty="0"/>
          </a:p>
        </p:txBody>
      </p:sp>
      <p:sp>
        <p:nvSpPr>
          <p:cNvPr id="11" name="Oval 10"/>
          <p:cNvSpPr/>
          <p:nvPr/>
        </p:nvSpPr>
        <p:spPr>
          <a:xfrm>
            <a:off x="9655098" y="2132332"/>
            <a:ext cx="520511" cy="502024"/>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t>3</a:t>
            </a:r>
            <a:endParaRPr lang="en-GB" b="1" dirty="0"/>
          </a:p>
        </p:txBody>
      </p:sp>
      <p:pic>
        <p:nvPicPr>
          <p:cNvPr id="14" name="Content Placeholder 3"/>
          <p:cNvPicPr>
            <a:picLocks noChangeAspect="1"/>
          </p:cNvPicPr>
          <p:nvPr/>
        </p:nvPicPr>
        <p:blipFill>
          <a:blip r:embed="rId3" cstate="email">
            <a:extLst>
              <a:ext uri="{BEBA8EAE-BF5A-486C-A8C5-ECC9F3942E4B}">
                <a14:imgProps xmlns:a14="http://schemas.microsoft.com/office/drawing/2010/main">
                  <a14:imgLayer r:embed="rId4">
                    <a14:imgEffect>
                      <a14:backgroundRemoval t="2752" b="89908" l="8696" r="89130">
                        <a14:foregroundMark x1="55072" y1="32110" x2="55072" y2="32110"/>
                      </a14:backgroundRemoval>
                    </a14:imgEffect>
                  </a14:imgLayer>
                </a14:imgProps>
              </a:ext>
              <a:ext uri="{28A0092B-C50C-407E-A947-70E740481C1C}">
                <a14:useLocalDpi xmlns:a14="http://schemas.microsoft.com/office/drawing/2010/main"/>
              </a:ext>
            </a:extLst>
          </a:blip>
          <a:srcRect/>
          <a:stretch>
            <a:fillRect/>
          </a:stretch>
        </p:blipFill>
        <p:spPr>
          <a:xfrm>
            <a:off x="11489024" y="5830866"/>
            <a:ext cx="605147" cy="477830"/>
          </a:xfrm>
          <a:prstGeom prst="rect">
            <a:avLst/>
          </a:prstGeom>
        </p:spPr>
      </p:pic>
    </p:spTree>
    <p:extLst>
      <p:ext uri="{BB962C8B-B14F-4D97-AF65-F5344CB8AC3E}">
        <p14:creationId xmlns:p14="http://schemas.microsoft.com/office/powerpoint/2010/main" val="3493981370"/>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Retrospec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14198</TotalTime>
  <Words>602</Words>
  <Application>Microsoft Office PowerPoint</Application>
  <PresentationFormat>Widescreen</PresentationFormat>
  <Paragraphs>87</Paragraphs>
  <Slides>13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Narrow</vt:lpstr>
      <vt:lpstr>Calibri</vt:lpstr>
      <vt:lpstr>Calibri Light</vt:lpstr>
      <vt:lpstr>Raleway</vt:lpstr>
      <vt:lpstr>Times New Roman</vt:lpstr>
      <vt:lpstr>Wingdings</vt:lpstr>
      <vt:lpstr>Retrospect</vt:lpstr>
      <vt:lpstr>Talent Management 2016 + Selection, Recruitment, Retention</vt:lpstr>
      <vt:lpstr>PowerPoint Presentation</vt:lpstr>
      <vt:lpstr>      Highest performing organisations adopt strategies that rely heavily on having talented employees</vt:lpstr>
      <vt:lpstr>Graduate talent is routinely sourced and recruited using third parties </vt:lpstr>
      <vt:lpstr>Potential employers must understand todays pool of graduate talent</vt:lpstr>
      <vt:lpstr>There are a number of key indicators that Millennials look for in employers</vt:lpstr>
      <vt:lpstr>PowerPoint Presentation</vt:lpstr>
      <vt:lpstr>Our unique approach also positively impacts on the four pillars used to  evaluate recruitment (RYCE)</vt:lpstr>
      <vt:lpstr>How we deliver our philosophy</vt:lpstr>
      <vt:lpstr>Our approach supports key indicators of what Millennials look for in employers</vt:lpstr>
      <vt:lpstr>How our approach to selection, recruitment and retention benefits your organisation</vt:lpstr>
      <vt:lpstr>Alexander Partners is not a recruitment agency. We are far more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Career Capital</dc:title>
  <dc:creator>Gerard Connolly</dc:creator>
  <cp:lastModifiedBy>Adam Leone</cp:lastModifiedBy>
  <cp:revision>317</cp:revision>
  <cp:lastPrinted>2016-07-27T15:13:12Z</cp:lastPrinted>
  <dcterms:created xsi:type="dcterms:W3CDTF">2015-10-17T14:03:50Z</dcterms:created>
  <dcterms:modified xsi:type="dcterms:W3CDTF">2016-08-17T12:07:39Z</dcterms:modified>
  <cp:contentStatus/>
</cp:coreProperties>
</file>